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notesMasterIdLst>
    <p:notesMasterId r:id="rId13"/>
  </p:notesMasterIdLst>
  <p:sldIdLst>
    <p:sldId id="271" r:id="rId2"/>
    <p:sldId id="312" r:id="rId3"/>
    <p:sldId id="313" r:id="rId4"/>
    <p:sldId id="311" r:id="rId5"/>
    <p:sldId id="304" r:id="rId6"/>
    <p:sldId id="308" r:id="rId7"/>
    <p:sldId id="309" r:id="rId8"/>
    <p:sldId id="310" r:id="rId9"/>
    <p:sldId id="314" r:id="rId10"/>
    <p:sldId id="315" r:id="rId11"/>
    <p:sldId id="29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vio Vasconcelos Andrade" initials="FVA" lastIdx="8" clrIdx="0">
    <p:extLst>
      <p:ext uri="{19B8F6BF-5375-455C-9EA6-DF929625EA0E}">
        <p15:presenceInfo xmlns:p15="http://schemas.microsoft.com/office/powerpoint/2012/main" userId="60cea1eda90ccc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7E8E96"/>
    <a:srgbClr val="838D99"/>
    <a:srgbClr val="DDEDF1"/>
    <a:srgbClr val="1F4F6E"/>
    <a:srgbClr val="BAE1E5"/>
    <a:srgbClr val="3C9CC6"/>
    <a:srgbClr val="1C5C88"/>
    <a:srgbClr val="306473"/>
    <a:srgbClr val="516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6" autoAdjust="0"/>
    <p:restoredTop sz="93096" autoAdjust="0"/>
  </p:normalViewPr>
  <p:slideViewPr>
    <p:cSldViewPr snapToGrid="0" showGuides="1">
      <p:cViewPr varScale="1">
        <p:scale>
          <a:sx n="79" d="100"/>
          <a:sy n="79" d="100"/>
        </p:scale>
        <p:origin x="595" y="77"/>
      </p:cViewPr>
      <p:guideLst>
        <p:guide orient="horz" pos="414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15065212376367E-2"/>
          <c:y val="3.1748560651402448E-2"/>
          <c:w val="0.81295785162575929"/>
          <c:h val="0.82590413067866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 Trim/2020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Nota média</c:v>
                </c:pt>
                <c:pt idx="1">
                  <c:v>Tempo médio de resposta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2"/>
                <c:pt idx="0">
                  <c:v>2.8</c:v>
                </c:pt>
                <c:pt idx="1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0-433C-9954-944D1D34DBD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 Trim/2021</c:v>
                </c:pt>
              </c:strCache>
            </c:strRef>
          </c:tx>
          <c:spPr>
            <a:solidFill>
              <a:srgbClr val="7E8E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Nota média</c:v>
                </c:pt>
                <c:pt idx="1">
                  <c:v>Tempo médio de resposta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2"/>
                <c:pt idx="0">
                  <c:v>2.6</c:v>
                </c:pt>
                <c:pt idx="1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0-433C-9954-944D1D34DB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7"/>
        <c:axId val="413804024"/>
        <c:axId val="413802848"/>
      </c:barChart>
      <c:catAx>
        <c:axId val="41380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3802848"/>
        <c:crosses val="autoZero"/>
        <c:auto val="1"/>
        <c:lblAlgn val="ctr"/>
        <c:lblOffset val="100"/>
        <c:noMultiLvlLbl val="0"/>
      </c:catAx>
      <c:valAx>
        <c:axId val="41380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380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53253909757401E-2"/>
          <c:y val="8.6323035326487741E-4"/>
          <c:w val="0.92294731565642263"/>
          <c:h val="0.80905050454633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 Trim/2020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1"/>
                <c:pt idx="0">
                  <c:v>Índice de solução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8B-4DC6-A39C-7B48B65BB65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 Trim/2021</c:v>
                </c:pt>
              </c:strCache>
            </c:strRef>
          </c:tx>
          <c:spPr>
            <a:solidFill>
              <a:srgbClr val="7E8E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1"/>
                <c:pt idx="0">
                  <c:v>Índice de solução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8B-4DC6-A39C-7B48B65BB6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2049264"/>
        <c:axId val="372048088"/>
      </c:barChart>
      <c:catAx>
        <c:axId val="37204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2048088"/>
        <c:crosses val="autoZero"/>
        <c:auto val="1"/>
        <c:lblAlgn val="ctr"/>
        <c:lblOffset val="100"/>
        <c:noMultiLvlLbl val="0"/>
      </c:catAx>
      <c:valAx>
        <c:axId val="37204808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20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2713084683933"/>
          <c:y val="6.5730662716558252E-2"/>
          <c:w val="0.85057434390975484"/>
          <c:h val="0.81209639271302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 Trim/2020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1"/>
                <c:pt idx="0">
                  <c:v>Reclamações respondidas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1"/>
                <c:pt idx="0">
                  <c:v>2510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54-4185-8731-423C9048B7F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 Trim/2021</c:v>
                </c:pt>
              </c:strCache>
            </c:strRef>
          </c:tx>
          <c:spPr>
            <a:solidFill>
              <a:srgbClr val="7E8E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1"/>
                <c:pt idx="0">
                  <c:v>Reclamações respondidas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1"/>
                <c:pt idx="0">
                  <c:v>7956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54-4185-8731-423C9048B7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3538888"/>
        <c:axId val="273539280"/>
      </c:barChart>
      <c:catAx>
        <c:axId val="27353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3539280"/>
        <c:crosses val="autoZero"/>
        <c:auto val="1"/>
        <c:lblAlgn val="ctr"/>
        <c:lblOffset val="100"/>
        <c:noMultiLvlLbl val="0"/>
      </c:catAx>
      <c:valAx>
        <c:axId val="27353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353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7763037519418085E-2"/>
          <c:y val="1.6013156846769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3746562033449984E-2"/>
          <c:y val="0.11971179680018459"/>
          <c:w val="0.65614557300799559"/>
          <c:h val="0.71124810789421311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Tipo de decisão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F-444F-A695-858FA290CD39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F-444F-A695-858FA290CD39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BF-444F-A695-858FA290CD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BF-444F-A695-858FA290CD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BF-444F-A695-858FA290CD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4"/>
                <c:pt idx="0">
                  <c:v>Procedente</c:v>
                </c:pt>
                <c:pt idx="1">
                  <c:v>Improcedente</c:v>
                </c:pt>
                <c:pt idx="2">
                  <c:v>Parcialmente procedente</c:v>
                </c:pt>
                <c:pt idx="3">
                  <c:v>Pendente de decisão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0.33679999999999999</c:v>
                </c:pt>
                <c:pt idx="1">
                  <c:v>0.59350000000000003</c:v>
                </c:pt>
                <c:pt idx="2">
                  <c:v>4.41E-2</c:v>
                </c:pt>
                <c:pt idx="3">
                  <c:v>4.9599999999999998E-2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8BF-444F-A695-858FA290CD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3181311575393704"/>
          <c:y val="0.11635575854765291"/>
          <c:w val="0.25095222004381751"/>
          <c:h val="0.64947178647779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15065212376367E-2"/>
          <c:y val="3.1748560651402448E-2"/>
          <c:w val="0.81295785162575929"/>
          <c:h val="0.82590413067866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Arrecadação (R$ bi)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0-433C-9954-944D1D34DBD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E8E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Arrecadação (R$ bi)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0-433C-9954-944D1D34DBD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Arrecadação (R$ bi)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251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7"/>
        <c:axId val="799306680"/>
        <c:axId val="799309032"/>
      </c:barChart>
      <c:catAx>
        <c:axId val="79930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309032"/>
        <c:crosses val="autoZero"/>
        <c:auto val="1"/>
        <c:lblAlgn val="ctr"/>
        <c:lblOffset val="100"/>
        <c:noMultiLvlLbl val="0"/>
      </c:catAx>
      <c:valAx>
        <c:axId val="799309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30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53253909757401E-2"/>
          <c:y val="8.6323035326487741E-4"/>
          <c:w val="0.92294731565642263"/>
          <c:h val="0.80905050454633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Índice de reclamações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8B-4DC6-A39C-7B48B65BB65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E8E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Índice de reclamações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0.10199999999999999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8B-4DC6-A39C-7B48B65BB65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Índice de reclamações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9309816"/>
        <c:axId val="799307072"/>
      </c:barChart>
      <c:catAx>
        <c:axId val="79930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307072"/>
        <c:crosses val="autoZero"/>
        <c:auto val="1"/>
        <c:lblAlgn val="ctr"/>
        <c:lblOffset val="100"/>
        <c:noMultiLvlLbl val="0"/>
      </c:catAx>
      <c:valAx>
        <c:axId val="79930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30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2713084683933"/>
          <c:y val="6.5730662716558252E-2"/>
          <c:w val="0.85057434390975484"/>
          <c:h val="0.81209639271302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Reclamações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23149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54-4185-8731-423C9048B7F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E8E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Reclamações</c:v>
                </c:pt>
              </c:strCache>
            </c:strRef>
          </c:cat>
          <c:val>
            <c:numRef>
              <c:f>Plan1!$C$2</c:f>
              <c:numCache>
                <c:formatCode>#,##0</c:formatCode>
                <c:ptCount val="1"/>
                <c:pt idx="0">
                  <c:v>25207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54-4185-8731-423C9048B7F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Reclamações</c:v>
                </c:pt>
              </c:strCache>
            </c:strRef>
          </c:cat>
          <c:val>
            <c:numRef>
              <c:f>Plan1!$D$2</c:f>
              <c:numCache>
                <c:formatCode>#,##0</c:formatCode>
                <c:ptCount val="1"/>
                <c:pt idx="0">
                  <c:v>21200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9308248"/>
        <c:axId val="799302368"/>
      </c:barChart>
      <c:catAx>
        <c:axId val="79930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302368"/>
        <c:crosses val="autoZero"/>
        <c:auto val="1"/>
        <c:lblAlgn val="ctr"/>
        <c:lblOffset val="100"/>
        <c:noMultiLvlLbl val="0"/>
      </c:catAx>
      <c:valAx>
        <c:axId val="7993023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30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Plan4!$R$2:$R$13</c:f>
              <c:strCache>
                <c:ptCount val="12"/>
                <c:pt idx="0">
                  <c:v>Automóvel</c:v>
                </c:pt>
                <c:pt idx="1">
                  <c:v>Vida</c:v>
                </c:pt>
                <c:pt idx="2">
                  <c:v>Previdência (inclusive Pecúlio)</c:v>
                </c:pt>
                <c:pt idx="3">
                  <c:v>Assistência Financeira (Empréstimo)</c:v>
                </c:pt>
                <c:pt idx="4">
                  <c:v>Residencial</c:v>
                </c:pt>
                <c:pt idx="5">
                  <c:v>Acidentes Pessoais</c:v>
                </c:pt>
                <c:pt idx="6">
                  <c:v>VGBL</c:v>
                </c:pt>
                <c:pt idx="7">
                  <c:v>Equipamentos eletrônicos portáteis</c:v>
                </c:pt>
                <c:pt idx="8">
                  <c:v>Prestamista</c:v>
                </c:pt>
                <c:pt idx="9">
                  <c:v>Viagem</c:v>
                </c:pt>
                <c:pt idx="10">
                  <c:v>Habitacional</c:v>
                </c:pt>
                <c:pt idx="11">
                  <c:v>Outros</c:v>
                </c:pt>
              </c:strCache>
            </c:strRef>
          </c:cat>
          <c:val>
            <c:numRef>
              <c:f>Plan4!$S$2:$S$13</c:f>
              <c:numCache>
                <c:formatCode>General</c:formatCode>
                <c:ptCount val="12"/>
                <c:pt idx="0">
                  <c:v>5840</c:v>
                </c:pt>
                <c:pt idx="1">
                  <c:v>4367</c:v>
                </c:pt>
                <c:pt idx="2">
                  <c:v>2781</c:v>
                </c:pt>
                <c:pt idx="3">
                  <c:v>1369</c:v>
                </c:pt>
                <c:pt idx="4">
                  <c:v>1088</c:v>
                </c:pt>
                <c:pt idx="5">
                  <c:v>1042</c:v>
                </c:pt>
                <c:pt idx="6">
                  <c:v>778</c:v>
                </c:pt>
                <c:pt idx="7">
                  <c:v>676</c:v>
                </c:pt>
                <c:pt idx="8">
                  <c:v>665</c:v>
                </c:pt>
                <c:pt idx="9">
                  <c:v>433</c:v>
                </c:pt>
                <c:pt idx="10">
                  <c:v>411</c:v>
                </c:pt>
                <c:pt idx="11">
                  <c:v>2096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DCD69-0CFE-4548-AB92-4246C376E5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EC60A9A-794C-4FAA-8504-6A6A464A16DD}">
      <dgm:prSet phldrT="[Texto]" custT="1"/>
      <dgm:spPr>
        <a:solidFill>
          <a:srgbClr val="838D99"/>
        </a:solidFill>
      </dgm:spPr>
      <dgm:t>
        <a:bodyPr/>
        <a:lstStyle/>
        <a:p>
          <a:r>
            <a:rPr lang="pt-BR" sz="1800" dirty="0" smtClean="0"/>
            <a:t>Jan/21: atendimento pela plataforma Consumidor.gov (ACT Susep-</a:t>
          </a:r>
          <a:r>
            <a:rPr lang="pt-BR" sz="1800" dirty="0" err="1" smtClean="0"/>
            <a:t>Senacon</a:t>
          </a:r>
          <a:r>
            <a:rPr lang="pt-BR" sz="1800" dirty="0" smtClean="0"/>
            <a:t>)</a:t>
          </a:r>
          <a:endParaRPr lang="pt-BR" sz="1800" dirty="0"/>
        </a:p>
      </dgm:t>
    </dgm:pt>
    <dgm:pt modelId="{ADE92A08-BE34-4ECE-A6D4-ADCDD69B1E72}" type="parTrans" cxnId="{D59E99B8-AC13-4940-BE21-5D8D17FAF289}">
      <dgm:prSet/>
      <dgm:spPr/>
      <dgm:t>
        <a:bodyPr/>
        <a:lstStyle/>
        <a:p>
          <a:endParaRPr lang="pt-BR"/>
        </a:p>
      </dgm:t>
    </dgm:pt>
    <dgm:pt modelId="{96FEDAE7-375D-4F15-8B3D-EE895992A35D}" type="sibTrans" cxnId="{D59E99B8-AC13-4940-BE21-5D8D17FAF289}">
      <dgm:prSet/>
      <dgm:spPr>
        <a:ln>
          <a:solidFill>
            <a:srgbClr val="7E8E96"/>
          </a:solidFill>
        </a:ln>
      </dgm:spPr>
      <dgm:t>
        <a:bodyPr/>
        <a:lstStyle/>
        <a:p>
          <a:endParaRPr lang="pt-BR"/>
        </a:p>
      </dgm:t>
    </dgm:pt>
    <dgm:pt modelId="{DEF78761-353E-4FA7-A1A2-D8BD762B8569}">
      <dgm:prSet phldrT="[Texto]" custT="1"/>
      <dgm:spPr>
        <a:solidFill>
          <a:srgbClr val="838D99"/>
        </a:solidFill>
      </dgm:spPr>
      <dgm:t>
        <a:bodyPr/>
        <a:lstStyle/>
        <a:p>
          <a:r>
            <a:rPr lang="pt-BR" sz="1800" dirty="0" smtClean="0"/>
            <a:t>Ouvidorias </a:t>
          </a:r>
          <a:r>
            <a:rPr lang="pt-BR" sz="1800" dirty="0"/>
            <a:t>como ponto focal para o tratamento das reclamações</a:t>
          </a:r>
        </a:p>
      </dgm:t>
    </dgm:pt>
    <dgm:pt modelId="{348660A6-690C-4A3F-8F57-1CF3D268A834}" type="parTrans" cxnId="{2A5F1A0A-8A07-4987-AC83-38F1E222FCD8}">
      <dgm:prSet/>
      <dgm:spPr/>
      <dgm:t>
        <a:bodyPr/>
        <a:lstStyle/>
        <a:p>
          <a:endParaRPr lang="pt-BR"/>
        </a:p>
      </dgm:t>
    </dgm:pt>
    <dgm:pt modelId="{FA1AD14B-8527-4172-96EA-B5A459AAE0DC}" type="sibTrans" cxnId="{2A5F1A0A-8A07-4987-AC83-38F1E222FCD8}">
      <dgm:prSet/>
      <dgm:spPr/>
      <dgm:t>
        <a:bodyPr/>
        <a:lstStyle/>
        <a:p>
          <a:endParaRPr lang="pt-BR"/>
        </a:p>
      </dgm:t>
    </dgm:pt>
    <dgm:pt modelId="{C9E69A15-39F2-4236-BBD3-9CD4463DC488}">
      <dgm:prSet custT="1"/>
      <dgm:spPr>
        <a:solidFill>
          <a:srgbClr val="838D99"/>
        </a:solidFill>
      </dgm:spPr>
      <dgm:t>
        <a:bodyPr/>
        <a:lstStyle/>
        <a:p>
          <a:r>
            <a:rPr lang="pt-BR" sz="1800" dirty="0"/>
            <a:t>Adesão </a:t>
          </a:r>
          <a:r>
            <a:rPr lang="pt-BR" sz="1800" dirty="0" smtClean="0"/>
            <a:t>de +99% do mercado à plataforma</a:t>
          </a:r>
          <a:endParaRPr lang="pt-BR" sz="1800" dirty="0"/>
        </a:p>
      </dgm:t>
    </dgm:pt>
    <dgm:pt modelId="{9BE151E4-7E1E-4E28-BE72-94EF24C745B5}" type="parTrans" cxnId="{0DEBC54C-DD0F-40F7-9FB6-F9B84BB46B21}">
      <dgm:prSet/>
      <dgm:spPr/>
      <dgm:t>
        <a:bodyPr/>
        <a:lstStyle/>
        <a:p>
          <a:endParaRPr lang="pt-BR"/>
        </a:p>
      </dgm:t>
    </dgm:pt>
    <dgm:pt modelId="{2185844D-2455-4020-AA8D-074C1C3DC86A}" type="sibTrans" cxnId="{0DEBC54C-DD0F-40F7-9FB6-F9B84BB46B21}">
      <dgm:prSet/>
      <dgm:spPr/>
      <dgm:t>
        <a:bodyPr/>
        <a:lstStyle/>
        <a:p>
          <a:endParaRPr lang="pt-BR"/>
        </a:p>
      </dgm:t>
    </dgm:pt>
    <dgm:pt modelId="{F13E17FA-89FC-4BAB-95C9-236331316335}" type="pres">
      <dgm:prSet presAssocID="{01DDCD69-0CFE-4548-AB92-4246C376E5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9C2B0B-83D4-438C-BF1F-425435D7691A}" type="pres">
      <dgm:prSet presAssocID="{01DDCD69-0CFE-4548-AB92-4246C376E580}" presName="Name1" presStyleCnt="0"/>
      <dgm:spPr/>
    </dgm:pt>
    <dgm:pt modelId="{1956BC46-1F33-4ED3-913C-6DB646F2CC98}" type="pres">
      <dgm:prSet presAssocID="{01DDCD69-0CFE-4548-AB92-4246C376E580}" presName="cycle" presStyleCnt="0"/>
      <dgm:spPr/>
    </dgm:pt>
    <dgm:pt modelId="{08E4D027-5957-40A0-9B86-24887762F845}" type="pres">
      <dgm:prSet presAssocID="{01DDCD69-0CFE-4548-AB92-4246C376E580}" presName="srcNode" presStyleLbl="node1" presStyleIdx="0" presStyleCnt="3"/>
      <dgm:spPr/>
    </dgm:pt>
    <dgm:pt modelId="{50D06DE5-9C2B-458B-B711-665C868D0BE5}" type="pres">
      <dgm:prSet presAssocID="{01DDCD69-0CFE-4548-AB92-4246C376E580}" presName="conn" presStyleLbl="parChTrans1D2" presStyleIdx="0" presStyleCnt="1" custScaleX="100523"/>
      <dgm:spPr/>
      <dgm:t>
        <a:bodyPr/>
        <a:lstStyle/>
        <a:p>
          <a:endParaRPr lang="pt-BR"/>
        </a:p>
      </dgm:t>
    </dgm:pt>
    <dgm:pt modelId="{08EEC27F-0477-40D2-BBFA-956EE27D0576}" type="pres">
      <dgm:prSet presAssocID="{01DDCD69-0CFE-4548-AB92-4246C376E580}" presName="extraNode" presStyleLbl="node1" presStyleIdx="0" presStyleCnt="3"/>
      <dgm:spPr/>
    </dgm:pt>
    <dgm:pt modelId="{A8475231-5F1F-4E1B-BC70-92D04E188736}" type="pres">
      <dgm:prSet presAssocID="{01DDCD69-0CFE-4548-AB92-4246C376E580}" presName="dstNode" presStyleLbl="node1" presStyleIdx="0" presStyleCnt="3"/>
      <dgm:spPr/>
    </dgm:pt>
    <dgm:pt modelId="{6DCC595A-21C3-4552-A7FC-10C8621243A5}" type="pres">
      <dgm:prSet presAssocID="{EEC60A9A-794C-4FAA-8504-6A6A464A16D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3F6266-60B6-478D-8063-97244CCEC9ED}" type="pres">
      <dgm:prSet presAssocID="{EEC60A9A-794C-4FAA-8504-6A6A464A16DD}" presName="accent_1" presStyleCnt="0"/>
      <dgm:spPr/>
    </dgm:pt>
    <dgm:pt modelId="{3188645A-9403-4767-AA36-0DA50B661349}" type="pres">
      <dgm:prSet presAssocID="{EEC60A9A-794C-4FAA-8504-6A6A464A16DD}" presName="accentRepeatNode" presStyleLbl="solidFgAcc1" presStyleIdx="0" presStyleCnt="3"/>
      <dgm:spPr/>
    </dgm:pt>
    <dgm:pt modelId="{F66C3DD6-4E14-4DBA-A30D-E69A3A35A672}" type="pres">
      <dgm:prSet presAssocID="{C9E69A15-39F2-4236-BBD3-9CD4463DC4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FAF691-C56B-4698-8D3A-DEF0873BBDCD}" type="pres">
      <dgm:prSet presAssocID="{C9E69A15-39F2-4236-BBD3-9CD4463DC488}" presName="accent_2" presStyleCnt="0"/>
      <dgm:spPr/>
    </dgm:pt>
    <dgm:pt modelId="{6DCF1ABF-6918-4777-917D-3EF625CD6E8B}" type="pres">
      <dgm:prSet presAssocID="{C9E69A15-39F2-4236-BBD3-9CD4463DC488}" presName="accentRepeatNode" presStyleLbl="solidFgAcc1" presStyleIdx="1" presStyleCnt="3"/>
      <dgm:spPr/>
    </dgm:pt>
    <dgm:pt modelId="{A582C577-48A1-4EC1-9EBE-11633BBD0B5D}" type="pres">
      <dgm:prSet presAssocID="{DEF78761-353E-4FA7-A1A2-D8BD762B856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1FA6CB-3CFE-4A8E-A7E6-2F9EC27DF3CD}" type="pres">
      <dgm:prSet presAssocID="{DEF78761-353E-4FA7-A1A2-D8BD762B8569}" presName="accent_3" presStyleCnt="0"/>
      <dgm:spPr/>
    </dgm:pt>
    <dgm:pt modelId="{7A2401FD-612B-4E3D-BEB2-D7DB716CE4D4}" type="pres">
      <dgm:prSet presAssocID="{DEF78761-353E-4FA7-A1A2-D8BD762B8569}" presName="accentRepeatNode" presStyleLbl="solidFgAcc1" presStyleIdx="2" presStyleCnt="3"/>
      <dgm:spPr/>
    </dgm:pt>
  </dgm:ptLst>
  <dgm:cxnLst>
    <dgm:cxn modelId="{0DEBC54C-DD0F-40F7-9FB6-F9B84BB46B21}" srcId="{01DDCD69-0CFE-4548-AB92-4246C376E580}" destId="{C9E69A15-39F2-4236-BBD3-9CD4463DC488}" srcOrd="1" destOrd="0" parTransId="{9BE151E4-7E1E-4E28-BE72-94EF24C745B5}" sibTransId="{2185844D-2455-4020-AA8D-074C1C3DC86A}"/>
    <dgm:cxn modelId="{2A5F1A0A-8A07-4987-AC83-38F1E222FCD8}" srcId="{01DDCD69-0CFE-4548-AB92-4246C376E580}" destId="{DEF78761-353E-4FA7-A1A2-D8BD762B8569}" srcOrd="2" destOrd="0" parTransId="{348660A6-690C-4A3F-8F57-1CF3D268A834}" sibTransId="{FA1AD14B-8527-4172-96EA-B5A459AAE0DC}"/>
    <dgm:cxn modelId="{53F522E3-32D9-4157-8028-59C4BA8E8C57}" type="presOf" srcId="{96FEDAE7-375D-4F15-8B3D-EE895992A35D}" destId="{50D06DE5-9C2B-458B-B711-665C868D0BE5}" srcOrd="0" destOrd="0" presId="urn:microsoft.com/office/officeart/2008/layout/VerticalCurvedList"/>
    <dgm:cxn modelId="{167E1CF8-1BDC-45FC-BA9C-6B7A1F830A5D}" type="presOf" srcId="{01DDCD69-0CFE-4548-AB92-4246C376E580}" destId="{F13E17FA-89FC-4BAB-95C9-236331316335}" srcOrd="0" destOrd="0" presId="urn:microsoft.com/office/officeart/2008/layout/VerticalCurvedList"/>
    <dgm:cxn modelId="{D59E99B8-AC13-4940-BE21-5D8D17FAF289}" srcId="{01DDCD69-0CFE-4548-AB92-4246C376E580}" destId="{EEC60A9A-794C-4FAA-8504-6A6A464A16DD}" srcOrd="0" destOrd="0" parTransId="{ADE92A08-BE34-4ECE-A6D4-ADCDD69B1E72}" sibTransId="{96FEDAE7-375D-4F15-8B3D-EE895992A35D}"/>
    <dgm:cxn modelId="{DF2062E8-8D28-4A41-8202-0B58500D1E47}" type="presOf" srcId="{EEC60A9A-794C-4FAA-8504-6A6A464A16DD}" destId="{6DCC595A-21C3-4552-A7FC-10C8621243A5}" srcOrd="0" destOrd="0" presId="urn:microsoft.com/office/officeart/2008/layout/VerticalCurvedList"/>
    <dgm:cxn modelId="{AA9CADEF-0DFE-4395-8806-EE7281B2A512}" type="presOf" srcId="{DEF78761-353E-4FA7-A1A2-D8BD762B8569}" destId="{A582C577-48A1-4EC1-9EBE-11633BBD0B5D}" srcOrd="0" destOrd="0" presId="urn:microsoft.com/office/officeart/2008/layout/VerticalCurvedList"/>
    <dgm:cxn modelId="{FB90AF29-B73F-4F30-ACB2-C88CFECC7690}" type="presOf" srcId="{C9E69A15-39F2-4236-BBD3-9CD4463DC488}" destId="{F66C3DD6-4E14-4DBA-A30D-E69A3A35A672}" srcOrd="0" destOrd="0" presId="urn:microsoft.com/office/officeart/2008/layout/VerticalCurvedList"/>
    <dgm:cxn modelId="{3DD5F7E6-6F62-4322-B348-F26D73AD57E2}" type="presParOf" srcId="{F13E17FA-89FC-4BAB-95C9-236331316335}" destId="{BB9C2B0B-83D4-438C-BF1F-425435D7691A}" srcOrd="0" destOrd="0" presId="urn:microsoft.com/office/officeart/2008/layout/VerticalCurvedList"/>
    <dgm:cxn modelId="{793B621A-DE35-492B-A985-B22EF6943E47}" type="presParOf" srcId="{BB9C2B0B-83D4-438C-BF1F-425435D7691A}" destId="{1956BC46-1F33-4ED3-913C-6DB646F2CC98}" srcOrd="0" destOrd="0" presId="urn:microsoft.com/office/officeart/2008/layout/VerticalCurvedList"/>
    <dgm:cxn modelId="{B927044E-64C9-4650-AD1E-6DB99434EA96}" type="presParOf" srcId="{1956BC46-1F33-4ED3-913C-6DB646F2CC98}" destId="{08E4D027-5957-40A0-9B86-24887762F845}" srcOrd="0" destOrd="0" presId="urn:microsoft.com/office/officeart/2008/layout/VerticalCurvedList"/>
    <dgm:cxn modelId="{4186DE0B-083C-44D9-8B7C-F94EAA997A50}" type="presParOf" srcId="{1956BC46-1F33-4ED3-913C-6DB646F2CC98}" destId="{50D06DE5-9C2B-458B-B711-665C868D0BE5}" srcOrd="1" destOrd="0" presId="urn:microsoft.com/office/officeart/2008/layout/VerticalCurvedList"/>
    <dgm:cxn modelId="{98D194D0-09B7-40F5-9D9C-1F38E48FDE7C}" type="presParOf" srcId="{1956BC46-1F33-4ED3-913C-6DB646F2CC98}" destId="{08EEC27F-0477-40D2-BBFA-956EE27D0576}" srcOrd="2" destOrd="0" presId="urn:microsoft.com/office/officeart/2008/layout/VerticalCurvedList"/>
    <dgm:cxn modelId="{527EAD82-A4B5-4335-ACBC-3BAB4112D847}" type="presParOf" srcId="{1956BC46-1F33-4ED3-913C-6DB646F2CC98}" destId="{A8475231-5F1F-4E1B-BC70-92D04E188736}" srcOrd="3" destOrd="0" presId="urn:microsoft.com/office/officeart/2008/layout/VerticalCurvedList"/>
    <dgm:cxn modelId="{522FA84F-D7A0-4C14-9087-14419EE54F3B}" type="presParOf" srcId="{BB9C2B0B-83D4-438C-BF1F-425435D7691A}" destId="{6DCC595A-21C3-4552-A7FC-10C8621243A5}" srcOrd="1" destOrd="0" presId="urn:microsoft.com/office/officeart/2008/layout/VerticalCurvedList"/>
    <dgm:cxn modelId="{E332F29E-9A6B-48D0-B3EB-C10B4E3E9934}" type="presParOf" srcId="{BB9C2B0B-83D4-438C-BF1F-425435D7691A}" destId="{973F6266-60B6-478D-8063-97244CCEC9ED}" srcOrd="2" destOrd="0" presId="urn:microsoft.com/office/officeart/2008/layout/VerticalCurvedList"/>
    <dgm:cxn modelId="{BEB0542D-EE9E-4E8D-9857-48831170E6A0}" type="presParOf" srcId="{973F6266-60B6-478D-8063-97244CCEC9ED}" destId="{3188645A-9403-4767-AA36-0DA50B661349}" srcOrd="0" destOrd="0" presId="urn:microsoft.com/office/officeart/2008/layout/VerticalCurvedList"/>
    <dgm:cxn modelId="{544FC359-6B12-46CE-B615-D66162F80812}" type="presParOf" srcId="{BB9C2B0B-83D4-438C-BF1F-425435D7691A}" destId="{F66C3DD6-4E14-4DBA-A30D-E69A3A35A672}" srcOrd="3" destOrd="0" presId="urn:microsoft.com/office/officeart/2008/layout/VerticalCurvedList"/>
    <dgm:cxn modelId="{7DC74498-5880-4CCC-BCB0-B1E4A7B4BED2}" type="presParOf" srcId="{BB9C2B0B-83D4-438C-BF1F-425435D7691A}" destId="{53FAF691-C56B-4698-8D3A-DEF0873BBDCD}" srcOrd="4" destOrd="0" presId="urn:microsoft.com/office/officeart/2008/layout/VerticalCurvedList"/>
    <dgm:cxn modelId="{547EB8B4-61B9-4D46-8526-589371AC326B}" type="presParOf" srcId="{53FAF691-C56B-4698-8D3A-DEF0873BBDCD}" destId="{6DCF1ABF-6918-4777-917D-3EF625CD6E8B}" srcOrd="0" destOrd="0" presId="urn:microsoft.com/office/officeart/2008/layout/VerticalCurvedList"/>
    <dgm:cxn modelId="{DFF0F8DC-8CF0-4670-A258-8B88B3E3580A}" type="presParOf" srcId="{BB9C2B0B-83D4-438C-BF1F-425435D7691A}" destId="{A582C577-48A1-4EC1-9EBE-11633BBD0B5D}" srcOrd="5" destOrd="0" presId="urn:microsoft.com/office/officeart/2008/layout/VerticalCurvedList"/>
    <dgm:cxn modelId="{6B9CE8F5-6589-4AF3-888F-64A0484BFDF4}" type="presParOf" srcId="{BB9C2B0B-83D4-438C-BF1F-425435D7691A}" destId="{6F1FA6CB-3CFE-4A8E-A7E6-2F9EC27DF3CD}" srcOrd="6" destOrd="0" presId="urn:microsoft.com/office/officeart/2008/layout/VerticalCurvedList"/>
    <dgm:cxn modelId="{2F742DC5-85F0-4D84-A8AF-66FAEEA61000}" type="presParOf" srcId="{6F1FA6CB-3CFE-4A8E-A7E6-2F9EC27DF3CD}" destId="{7A2401FD-612B-4E3D-BEB2-D7DB716CE4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857D7-2D92-4BA7-94AC-87F0F8EE0CE5}" type="doc">
      <dgm:prSet loTypeId="urn:microsoft.com/office/officeart/2005/8/layout/cycle5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C5BBFB33-FB93-4B3D-B247-C81A959F3222}">
      <dgm:prSet phldrT="[Texto]" custT="1"/>
      <dgm:spPr/>
      <dgm:t>
        <a:bodyPr/>
        <a:lstStyle/>
        <a:p>
          <a:r>
            <a:rPr lang="pt-BR" sz="1600" dirty="0"/>
            <a:t>Planejamento </a:t>
          </a:r>
          <a:r>
            <a:rPr lang="pt-BR" sz="1600" dirty="0" smtClean="0"/>
            <a:t>de </a:t>
          </a:r>
          <a:r>
            <a:rPr lang="pt-BR" sz="1600" dirty="0"/>
            <a:t>ações de supervisão de conduta</a:t>
          </a:r>
        </a:p>
      </dgm:t>
    </dgm:pt>
    <dgm:pt modelId="{B4BE2CA6-DAAC-4A97-9D88-451CB79A94D6}" type="parTrans" cxnId="{19D43168-7E8F-4B62-9092-CD015EC0EB1E}">
      <dgm:prSet/>
      <dgm:spPr/>
      <dgm:t>
        <a:bodyPr/>
        <a:lstStyle/>
        <a:p>
          <a:endParaRPr lang="pt-BR"/>
        </a:p>
      </dgm:t>
    </dgm:pt>
    <dgm:pt modelId="{84D7A263-C520-47B5-B06B-E869A9D0ED42}" type="sibTrans" cxnId="{19D43168-7E8F-4B62-9092-CD015EC0EB1E}">
      <dgm:prSet/>
      <dgm:spPr>
        <a:ln w="38100">
          <a:solidFill>
            <a:srgbClr val="7E8E96"/>
          </a:solidFill>
        </a:ln>
      </dgm:spPr>
      <dgm:t>
        <a:bodyPr/>
        <a:lstStyle/>
        <a:p>
          <a:endParaRPr lang="pt-BR"/>
        </a:p>
      </dgm:t>
    </dgm:pt>
    <dgm:pt modelId="{E8AB9CD5-756E-453E-AF27-8FCCDB7E8D68}">
      <dgm:prSet phldrT="[Texto]" custT="1"/>
      <dgm:spPr/>
      <dgm:t>
        <a:bodyPr/>
        <a:lstStyle/>
        <a:p>
          <a:r>
            <a:rPr lang="pt-BR" sz="1600" b="0" dirty="0"/>
            <a:t>Monitoramento remoto</a:t>
          </a:r>
        </a:p>
      </dgm:t>
    </dgm:pt>
    <dgm:pt modelId="{83B83B68-112D-4561-AD28-D6A3B7A63395}" type="parTrans" cxnId="{172AB602-A7E6-4493-9ED0-B78505E14C60}">
      <dgm:prSet/>
      <dgm:spPr/>
      <dgm:t>
        <a:bodyPr/>
        <a:lstStyle/>
        <a:p>
          <a:endParaRPr lang="pt-BR"/>
        </a:p>
      </dgm:t>
    </dgm:pt>
    <dgm:pt modelId="{E85FF66F-49F2-41D0-98CA-6EA69298BD60}" type="sibTrans" cxnId="{172AB602-A7E6-4493-9ED0-B78505E14C60}">
      <dgm:prSet/>
      <dgm:spPr>
        <a:ln w="38100">
          <a:solidFill>
            <a:srgbClr val="7E8E96"/>
          </a:solidFill>
        </a:ln>
      </dgm:spPr>
      <dgm:t>
        <a:bodyPr/>
        <a:lstStyle/>
        <a:p>
          <a:endParaRPr lang="pt-BR"/>
        </a:p>
      </dgm:t>
    </dgm:pt>
    <dgm:pt modelId="{F7128FD4-65B2-44AC-AA49-5EE4E819D43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1600" dirty="0"/>
            <a:t>Ações de fiscalização específicas</a:t>
          </a:r>
          <a:endParaRPr lang="pt-BR" sz="1200" dirty="0"/>
        </a:p>
      </dgm:t>
    </dgm:pt>
    <dgm:pt modelId="{36994BDF-716C-46A7-A583-E0620578C9CA}" type="sibTrans" cxnId="{8580B5FE-EEB5-47D9-8DDF-DFE9E7ACBC3A}">
      <dgm:prSet/>
      <dgm:spPr>
        <a:ln w="38100">
          <a:solidFill>
            <a:srgbClr val="7E8E96"/>
          </a:solidFill>
        </a:ln>
      </dgm:spPr>
      <dgm:t>
        <a:bodyPr/>
        <a:lstStyle/>
        <a:p>
          <a:endParaRPr lang="pt-BR"/>
        </a:p>
      </dgm:t>
    </dgm:pt>
    <dgm:pt modelId="{55599F0E-7943-4F17-92D4-35D4EC9AB04C}" type="parTrans" cxnId="{8580B5FE-EEB5-47D9-8DDF-DFE9E7ACBC3A}">
      <dgm:prSet/>
      <dgm:spPr/>
      <dgm:t>
        <a:bodyPr/>
        <a:lstStyle/>
        <a:p>
          <a:endParaRPr lang="pt-BR"/>
        </a:p>
      </dgm:t>
    </dgm:pt>
    <dgm:pt modelId="{6E754BCF-237C-4130-8465-3166664F55B2}">
      <dgm:prSet phldrT="[Texto]" custT="1"/>
      <dgm:spPr/>
      <dgm:t>
        <a:bodyPr/>
        <a:lstStyle/>
        <a:p>
          <a:r>
            <a:rPr lang="pt-BR" sz="1600" dirty="0"/>
            <a:t>Indicadores de conduta</a:t>
          </a:r>
        </a:p>
      </dgm:t>
    </dgm:pt>
    <dgm:pt modelId="{1650D2C9-9BAD-4DFB-A2B8-3470780799E7}" type="sibTrans" cxnId="{F09B5E99-4A8B-4E3B-B6FA-7689E22C435A}">
      <dgm:prSet/>
      <dgm:spPr>
        <a:ln w="38100">
          <a:solidFill>
            <a:srgbClr val="7E8E96"/>
          </a:solidFill>
        </a:ln>
      </dgm:spPr>
      <dgm:t>
        <a:bodyPr/>
        <a:lstStyle/>
        <a:p>
          <a:endParaRPr lang="pt-BR"/>
        </a:p>
      </dgm:t>
    </dgm:pt>
    <dgm:pt modelId="{8D953C6B-A2B9-4795-80A5-46D3380F0FE8}" type="parTrans" cxnId="{F09B5E99-4A8B-4E3B-B6FA-7689E22C435A}">
      <dgm:prSet/>
      <dgm:spPr/>
      <dgm:t>
        <a:bodyPr/>
        <a:lstStyle/>
        <a:p>
          <a:endParaRPr lang="pt-BR"/>
        </a:p>
      </dgm:t>
    </dgm:pt>
    <dgm:pt modelId="{23507895-9477-4F13-9BB0-DDC9FD081441}" type="pres">
      <dgm:prSet presAssocID="{DB1857D7-2D92-4BA7-94AC-87F0F8EE0C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5CEEC0-072E-412F-8488-081B34F8AD0D}" type="pres">
      <dgm:prSet presAssocID="{C5BBFB33-FB93-4B3D-B247-C81A959F32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8E290-E375-47C4-AEAD-CE42774E25DB}" type="pres">
      <dgm:prSet presAssocID="{C5BBFB33-FB93-4B3D-B247-C81A959F3222}" presName="spNode" presStyleCnt="0"/>
      <dgm:spPr/>
    </dgm:pt>
    <dgm:pt modelId="{D3A851F9-00EE-4C30-9912-96570C07D96D}" type="pres">
      <dgm:prSet presAssocID="{84D7A263-C520-47B5-B06B-E869A9D0ED42}" presName="sibTrans" presStyleLbl="sibTrans1D1" presStyleIdx="0" presStyleCnt="4"/>
      <dgm:spPr/>
      <dgm:t>
        <a:bodyPr/>
        <a:lstStyle/>
        <a:p>
          <a:endParaRPr lang="pt-BR"/>
        </a:p>
      </dgm:t>
    </dgm:pt>
    <dgm:pt modelId="{22432B6F-4D91-4931-89F2-31936BAE836E}" type="pres">
      <dgm:prSet presAssocID="{E8AB9CD5-756E-453E-AF27-8FCCDB7E8D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31F80-84AB-404C-BE46-E3D2CFB4266B}" type="pres">
      <dgm:prSet presAssocID="{E8AB9CD5-756E-453E-AF27-8FCCDB7E8D68}" presName="spNode" presStyleCnt="0"/>
      <dgm:spPr/>
    </dgm:pt>
    <dgm:pt modelId="{4357DA8E-47AC-4264-B6C3-E78D0680C367}" type="pres">
      <dgm:prSet presAssocID="{E85FF66F-49F2-41D0-98CA-6EA69298BD60}" presName="sibTrans" presStyleLbl="sibTrans1D1" presStyleIdx="1" presStyleCnt="4"/>
      <dgm:spPr/>
      <dgm:t>
        <a:bodyPr/>
        <a:lstStyle/>
        <a:p>
          <a:endParaRPr lang="pt-BR"/>
        </a:p>
      </dgm:t>
    </dgm:pt>
    <dgm:pt modelId="{557E2C67-76C9-479E-9216-8BF7928BC978}" type="pres">
      <dgm:prSet presAssocID="{F7128FD4-65B2-44AC-AA49-5EE4E819D4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72ED06-56FE-4952-978C-E9FE9C344CD1}" type="pres">
      <dgm:prSet presAssocID="{F7128FD4-65B2-44AC-AA49-5EE4E819D431}" presName="spNode" presStyleCnt="0"/>
      <dgm:spPr/>
    </dgm:pt>
    <dgm:pt modelId="{83F9145C-A500-47DE-B013-C569C6B5CDAC}" type="pres">
      <dgm:prSet presAssocID="{36994BDF-716C-46A7-A583-E0620578C9CA}" presName="sibTrans" presStyleLbl="sibTrans1D1" presStyleIdx="2" presStyleCnt="4"/>
      <dgm:spPr/>
      <dgm:t>
        <a:bodyPr/>
        <a:lstStyle/>
        <a:p>
          <a:endParaRPr lang="pt-BR"/>
        </a:p>
      </dgm:t>
    </dgm:pt>
    <dgm:pt modelId="{830688F2-EE5A-4916-A059-04880CD192A9}" type="pres">
      <dgm:prSet presAssocID="{6E754BCF-237C-4130-8465-3166664F55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99BF4A-EF51-430B-85A9-E8CE39CF7A17}" type="pres">
      <dgm:prSet presAssocID="{6E754BCF-237C-4130-8465-3166664F55B2}" presName="spNode" presStyleCnt="0"/>
      <dgm:spPr/>
    </dgm:pt>
    <dgm:pt modelId="{13843004-E1E6-40B5-95B5-C9CD8AE7F7B1}" type="pres">
      <dgm:prSet presAssocID="{1650D2C9-9BAD-4DFB-A2B8-3470780799E7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F953745E-F097-4DF3-893F-27387EF97F99}" type="presOf" srcId="{E8AB9CD5-756E-453E-AF27-8FCCDB7E8D68}" destId="{22432B6F-4D91-4931-89F2-31936BAE836E}" srcOrd="0" destOrd="0" presId="urn:microsoft.com/office/officeart/2005/8/layout/cycle5"/>
    <dgm:cxn modelId="{F11F9B11-6FED-4E90-ADA0-49047EE6E1CB}" type="presOf" srcId="{6E754BCF-237C-4130-8465-3166664F55B2}" destId="{830688F2-EE5A-4916-A059-04880CD192A9}" srcOrd="0" destOrd="0" presId="urn:microsoft.com/office/officeart/2005/8/layout/cycle5"/>
    <dgm:cxn modelId="{951B57BE-CBD0-478A-9A64-A945B1D61B8C}" type="presOf" srcId="{84D7A263-C520-47B5-B06B-E869A9D0ED42}" destId="{D3A851F9-00EE-4C30-9912-96570C07D96D}" srcOrd="0" destOrd="0" presId="urn:microsoft.com/office/officeart/2005/8/layout/cycle5"/>
    <dgm:cxn modelId="{E9D55D8E-11ED-4D59-B429-33874D0AE0DF}" type="presOf" srcId="{C5BBFB33-FB93-4B3D-B247-C81A959F3222}" destId="{915CEEC0-072E-412F-8488-081B34F8AD0D}" srcOrd="0" destOrd="0" presId="urn:microsoft.com/office/officeart/2005/8/layout/cycle5"/>
    <dgm:cxn modelId="{19D43168-7E8F-4B62-9092-CD015EC0EB1E}" srcId="{DB1857D7-2D92-4BA7-94AC-87F0F8EE0CE5}" destId="{C5BBFB33-FB93-4B3D-B247-C81A959F3222}" srcOrd="0" destOrd="0" parTransId="{B4BE2CA6-DAAC-4A97-9D88-451CB79A94D6}" sibTransId="{84D7A263-C520-47B5-B06B-E869A9D0ED42}"/>
    <dgm:cxn modelId="{172AB602-A7E6-4493-9ED0-B78505E14C60}" srcId="{DB1857D7-2D92-4BA7-94AC-87F0F8EE0CE5}" destId="{E8AB9CD5-756E-453E-AF27-8FCCDB7E8D68}" srcOrd="1" destOrd="0" parTransId="{83B83B68-112D-4561-AD28-D6A3B7A63395}" sibTransId="{E85FF66F-49F2-41D0-98CA-6EA69298BD60}"/>
    <dgm:cxn modelId="{F09B5E99-4A8B-4E3B-B6FA-7689E22C435A}" srcId="{DB1857D7-2D92-4BA7-94AC-87F0F8EE0CE5}" destId="{6E754BCF-237C-4130-8465-3166664F55B2}" srcOrd="3" destOrd="0" parTransId="{8D953C6B-A2B9-4795-80A5-46D3380F0FE8}" sibTransId="{1650D2C9-9BAD-4DFB-A2B8-3470780799E7}"/>
    <dgm:cxn modelId="{811367BC-833A-4167-B28D-B20F8AB8B35C}" type="presOf" srcId="{DB1857D7-2D92-4BA7-94AC-87F0F8EE0CE5}" destId="{23507895-9477-4F13-9BB0-DDC9FD081441}" srcOrd="0" destOrd="0" presId="urn:microsoft.com/office/officeart/2005/8/layout/cycle5"/>
    <dgm:cxn modelId="{DBAE4B0F-BDDB-4162-ABA0-1067389A0196}" type="presOf" srcId="{E85FF66F-49F2-41D0-98CA-6EA69298BD60}" destId="{4357DA8E-47AC-4264-B6C3-E78D0680C367}" srcOrd="0" destOrd="0" presId="urn:microsoft.com/office/officeart/2005/8/layout/cycle5"/>
    <dgm:cxn modelId="{85D7AA33-4E38-4391-B766-E215E1E0B0A4}" type="presOf" srcId="{1650D2C9-9BAD-4DFB-A2B8-3470780799E7}" destId="{13843004-E1E6-40B5-95B5-C9CD8AE7F7B1}" srcOrd="0" destOrd="0" presId="urn:microsoft.com/office/officeart/2005/8/layout/cycle5"/>
    <dgm:cxn modelId="{2C99509A-C93E-4C1B-ACF2-AA3C99A00D66}" type="presOf" srcId="{F7128FD4-65B2-44AC-AA49-5EE4E819D431}" destId="{557E2C67-76C9-479E-9216-8BF7928BC978}" srcOrd="0" destOrd="0" presId="urn:microsoft.com/office/officeart/2005/8/layout/cycle5"/>
    <dgm:cxn modelId="{3F9C5E25-1508-437B-A6EA-11CD7FDC028F}" type="presOf" srcId="{36994BDF-716C-46A7-A583-E0620578C9CA}" destId="{83F9145C-A500-47DE-B013-C569C6B5CDAC}" srcOrd="0" destOrd="0" presId="urn:microsoft.com/office/officeart/2005/8/layout/cycle5"/>
    <dgm:cxn modelId="{8580B5FE-EEB5-47D9-8DDF-DFE9E7ACBC3A}" srcId="{DB1857D7-2D92-4BA7-94AC-87F0F8EE0CE5}" destId="{F7128FD4-65B2-44AC-AA49-5EE4E819D431}" srcOrd="2" destOrd="0" parTransId="{55599F0E-7943-4F17-92D4-35D4EC9AB04C}" sibTransId="{36994BDF-716C-46A7-A583-E0620578C9CA}"/>
    <dgm:cxn modelId="{A7B50C93-EF14-47E6-9951-AC205DB41234}" type="presParOf" srcId="{23507895-9477-4F13-9BB0-DDC9FD081441}" destId="{915CEEC0-072E-412F-8488-081B34F8AD0D}" srcOrd="0" destOrd="0" presId="urn:microsoft.com/office/officeart/2005/8/layout/cycle5"/>
    <dgm:cxn modelId="{6D6B6B43-F005-4335-87ED-1B915986053D}" type="presParOf" srcId="{23507895-9477-4F13-9BB0-DDC9FD081441}" destId="{A3F8E290-E375-47C4-AEAD-CE42774E25DB}" srcOrd="1" destOrd="0" presId="urn:microsoft.com/office/officeart/2005/8/layout/cycle5"/>
    <dgm:cxn modelId="{BEDCA4DF-1C33-4EFF-8519-9D22433F9D1A}" type="presParOf" srcId="{23507895-9477-4F13-9BB0-DDC9FD081441}" destId="{D3A851F9-00EE-4C30-9912-96570C07D96D}" srcOrd="2" destOrd="0" presId="urn:microsoft.com/office/officeart/2005/8/layout/cycle5"/>
    <dgm:cxn modelId="{C88D67B0-8A83-4DA2-93D3-717BB979239B}" type="presParOf" srcId="{23507895-9477-4F13-9BB0-DDC9FD081441}" destId="{22432B6F-4D91-4931-89F2-31936BAE836E}" srcOrd="3" destOrd="0" presId="urn:microsoft.com/office/officeart/2005/8/layout/cycle5"/>
    <dgm:cxn modelId="{82546EF4-C884-495C-8420-7EFE0E66F794}" type="presParOf" srcId="{23507895-9477-4F13-9BB0-DDC9FD081441}" destId="{3C331F80-84AB-404C-BE46-E3D2CFB4266B}" srcOrd="4" destOrd="0" presId="urn:microsoft.com/office/officeart/2005/8/layout/cycle5"/>
    <dgm:cxn modelId="{06538796-048A-4B19-8C73-9DCEB5B9C1C8}" type="presParOf" srcId="{23507895-9477-4F13-9BB0-DDC9FD081441}" destId="{4357DA8E-47AC-4264-B6C3-E78D0680C367}" srcOrd="5" destOrd="0" presId="urn:microsoft.com/office/officeart/2005/8/layout/cycle5"/>
    <dgm:cxn modelId="{0683925E-7390-4E87-A75D-862ED92F4622}" type="presParOf" srcId="{23507895-9477-4F13-9BB0-DDC9FD081441}" destId="{557E2C67-76C9-479E-9216-8BF7928BC978}" srcOrd="6" destOrd="0" presId="urn:microsoft.com/office/officeart/2005/8/layout/cycle5"/>
    <dgm:cxn modelId="{47DCA45F-66D7-4881-BC4A-E39D9A35D866}" type="presParOf" srcId="{23507895-9477-4F13-9BB0-DDC9FD081441}" destId="{1F72ED06-56FE-4952-978C-E9FE9C344CD1}" srcOrd="7" destOrd="0" presId="urn:microsoft.com/office/officeart/2005/8/layout/cycle5"/>
    <dgm:cxn modelId="{B119826D-09F7-4DEA-B6CC-E1301B027A81}" type="presParOf" srcId="{23507895-9477-4F13-9BB0-DDC9FD081441}" destId="{83F9145C-A500-47DE-B013-C569C6B5CDAC}" srcOrd="8" destOrd="0" presId="urn:microsoft.com/office/officeart/2005/8/layout/cycle5"/>
    <dgm:cxn modelId="{0E9F368F-4268-4429-A8D6-7AB6F5727704}" type="presParOf" srcId="{23507895-9477-4F13-9BB0-DDC9FD081441}" destId="{830688F2-EE5A-4916-A059-04880CD192A9}" srcOrd="9" destOrd="0" presId="urn:microsoft.com/office/officeart/2005/8/layout/cycle5"/>
    <dgm:cxn modelId="{629D4F4D-D65B-4828-BC2C-6B3C3F6825AB}" type="presParOf" srcId="{23507895-9477-4F13-9BB0-DDC9FD081441}" destId="{AF99BF4A-EF51-430B-85A9-E8CE39CF7A17}" srcOrd="10" destOrd="0" presId="urn:microsoft.com/office/officeart/2005/8/layout/cycle5"/>
    <dgm:cxn modelId="{7508B727-E0A4-4311-AC46-C284EF51C8A1}" type="presParOf" srcId="{23507895-9477-4F13-9BB0-DDC9FD081441}" destId="{13843004-E1E6-40B5-95B5-C9CD8AE7F7B1}" srcOrd="11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06DE5-9C2B-458B-B711-665C868D0BE5}">
      <dsp:nvSpPr>
        <dsp:cNvPr id="0" name=""/>
        <dsp:cNvSpPr/>
      </dsp:nvSpPr>
      <dsp:spPr>
        <a:xfrm>
          <a:off x="-5819262" y="-888070"/>
          <a:ext cx="6944074" cy="6907945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rgbClr val="7E8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C595A-21C3-4552-A7FC-10C8621243A5}">
      <dsp:nvSpPr>
        <dsp:cNvPr id="0" name=""/>
        <dsp:cNvSpPr/>
      </dsp:nvSpPr>
      <dsp:spPr>
        <a:xfrm>
          <a:off x="712294" y="513180"/>
          <a:ext cx="8573156" cy="1026361"/>
        </a:xfrm>
        <a:prstGeom prst="rect">
          <a:avLst/>
        </a:prstGeom>
        <a:solidFill>
          <a:srgbClr val="838D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6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Jan/21: atendimento pela plataforma Consumidor.gov (ACT Susep-</a:t>
          </a:r>
          <a:r>
            <a:rPr lang="pt-BR" sz="1800" kern="1200" dirty="0" err="1" smtClean="0"/>
            <a:t>Senacon</a:t>
          </a:r>
          <a:r>
            <a:rPr lang="pt-BR" sz="1800" kern="1200" dirty="0" smtClean="0"/>
            <a:t>)</a:t>
          </a:r>
          <a:endParaRPr lang="pt-BR" sz="1800" kern="1200" dirty="0"/>
        </a:p>
      </dsp:txBody>
      <dsp:txXfrm>
        <a:off x="712294" y="513180"/>
        <a:ext cx="8573156" cy="1026361"/>
      </dsp:txXfrm>
    </dsp:sp>
    <dsp:sp modelId="{3188645A-9403-4767-AA36-0DA50B661349}">
      <dsp:nvSpPr>
        <dsp:cNvPr id="0" name=""/>
        <dsp:cNvSpPr/>
      </dsp:nvSpPr>
      <dsp:spPr>
        <a:xfrm>
          <a:off x="70818" y="384885"/>
          <a:ext cx="1282951" cy="1282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C3DD6-4E14-4DBA-A30D-E69A3A35A672}">
      <dsp:nvSpPr>
        <dsp:cNvPr id="0" name=""/>
        <dsp:cNvSpPr/>
      </dsp:nvSpPr>
      <dsp:spPr>
        <a:xfrm>
          <a:off x="1085376" y="2052722"/>
          <a:ext cx="8200074" cy="1026361"/>
        </a:xfrm>
        <a:prstGeom prst="rect">
          <a:avLst/>
        </a:prstGeom>
        <a:solidFill>
          <a:srgbClr val="838D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6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Adesão </a:t>
          </a:r>
          <a:r>
            <a:rPr lang="pt-BR" sz="1800" kern="1200" dirty="0" smtClean="0"/>
            <a:t>de +99% do mercado à plataforma</a:t>
          </a:r>
          <a:endParaRPr lang="pt-BR" sz="1800" kern="1200" dirty="0"/>
        </a:p>
      </dsp:txBody>
      <dsp:txXfrm>
        <a:off x="1085376" y="2052722"/>
        <a:ext cx="8200074" cy="1026361"/>
      </dsp:txXfrm>
    </dsp:sp>
    <dsp:sp modelId="{6DCF1ABF-6918-4777-917D-3EF625CD6E8B}">
      <dsp:nvSpPr>
        <dsp:cNvPr id="0" name=""/>
        <dsp:cNvSpPr/>
      </dsp:nvSpPr>
      <dsp:spPr>
        <a:xfrm>
          <a:off x="443901" y="1924426"/>
          <a:ext cx="1282951" cy="1282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2C577-48A1-4EC1-9EBE-11633BBD0B5D}">
      <dsp:nvSpPr>
        <dsp:cNvPr id="0" name=""/>
        <dsp:cNvSpPr/>
      </dsp:nvSpPr>
      <dsp:spPr>
        <a:xfrm>
          <a:off x="712294" y="3592263"/>
          <a:ext cx="8573156" cy="1026361"/>
        </a:xfrm>
        <a:prstGeom prst="rect">
          <a:avLst/>
        </a:prstGeom>
        <a:solidFill>
          <a:srgbClr val="838D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67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Ouvidorias </a:t>
          </a:r>
          <a:r>
            <a:rPr lang="pt-BR" sz="1800" kern="1200" dirty="0"/>
            <a:t>como ponto focal para o tratamento das reclamações</a:t>
          </a:r>
        </a:p>
      </dsp:txBody>
      <dsp:txXfrm>
        <a:off x="712294" y="3592263"/>
        <a:ext cx="8573156" cy="1026361"/>
      </dsp:txXfrm>
    </dsp:sp>
    <dsp:sp modelId="{7A2401FD-612B-4E3D-BEB2-D7DB716CE4D4}">
      <dsp:nvSpPr>
        <dsp:cNvPr id="0" name=""/>
        <dsp:cNvSpPr/>
      </dsp:nvSpPr>
      <dsp:spPr>
        <a:xfrm>
          <a:off x="70818" y="3463968"/>
          <a:ext cx="1282951" cy="1282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CEEC0-072E-412F-8488-081B34F8AD0D}">
      <dsp:nvSpPr>
        <dsp:cNvPr id="0" name=""/>
        <dsp:cNvSpPr/>
      </dsp:nvSpPr>
      <dsp:spPr>
        <a:xfrm>
          <a:off x="3634319" y="2207"/>
          <a:ext cx="1780706" cy="1157459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Planejamento </a:t>
          </a:r>
          <a:r>
            <a:rPr lang="pt-BR" sz="1600" kern="1200" dirty="0" smtClean="0"/>
            <a:t>de </a:t>
          </a:r>
          <a:r>
            <a:rPr lang="pt-BR" sz="1600" kern="1200" dirty="0"/>
            <a:t>ações de supervisão de conduta</a:t>
          </a:r>
        </a:p>
      </dsp:txBody>
      <dsp:txXfrm>
        <a:off x="3690821" y="58709"/>
        <a:ext cx="1667702" cy="1044455"/>
      </dsp:txXfrm>
    </dsp:sp>
    <dsp:sp modelId="{D3A851F9-00EE-4C30-9912-96570C07D96D}">
      <dsp:nvSpPr>
        <dsp:cNvPr id="0" name=""/>
        <dsp:cNvSpPr/>
      </dsp:nvSpPr>
      <dsp:spPr>
        <a:xfrm>
          <a:off x="2611603" y="580937"/>
          <a:ext cx="3826139" cy="3826139"/>
        </a:xfrm>
        <a:custGeom>
          <a:avLst/>
          <a:gdLst/>
          <a:ahLst/>
          <a:cxnLst/>
          <a:rect l="0" t="0" r="0" b="0"/>
          <a:pathLst>
            <a:path>
              <a:moveTo>
                <a:pt x="3049479" y="374106"/>
              </a:moveTo>
              <a:arcTo wR="1913069" hR="1913069" stAng="18386587" swAng="1634496"/>
            </a:path>
          </a:pathLst>
        </a:custGeom>
        <a:noFill/>
        <a:ln w="38100" cap="flat" cmpd="sng" algn="ctr">
          <a:solidFill>
            <a:srgbClr val="7E8E9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32B6F-4D91-4931-89F2-31936BAE836E}">
      <dsp:nvSpPr>
        <dsp:cNvPr id="0" name=""/>
        <dsp:cNvSpPr/>
      </dsp:nvSpPr>
      <dsp:spPr>
        <a:xfrm>
          <a:off x="5547389" y="1915277"/>
          <a:ext cx="1780706" cy="1157459"/>
        </a:xfrm>
        <a:prstGeom prst="round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/>
            <a:t>Monitoramento remoto</a:t>
          </a:r>
        </a:p>
      </dsp:txBody>
      <dsp:txXfrm>
        <a:off x="5603891" y="1971779"/>
        <a:ext cx="1667702" cy="1044455"/>
      </dsp:txXfrm>
    </dsp:sp>
    <dsp:sp modelId="{4357DA8E-47AC-4264-B6C3-E78D0680C367}">
      <dsp:nvSpPr>
        <dsp:cNvPr id="0" name=""/>
        <dsp:cNvSpPr/>
      </dsp:nvSpPr>
      <dsp:spPr>
        <a:xfrm>
          <a:off x="2611603" y="580937"/>
          <a:ext cx="3826139" cy="3826139"/>
        </a:xfrm>
        <a:custGeom>
          <a:avLst/>
          <a:gdLst/>
          <a:ahLst/>
          <a:cxnLst/>
          <a:rect l="0" t="0" r="0" b="0"/>
          <a:pathLst>
            <a:path>
              <a:moveTo>
                <a:pt x="3627884" y="2761153"/>
              </a:moveTo>
              <a:arcTo wR="1913069" hR="1913069" stAng="1578917" swAng="1634496"/>
            </a:path>
          </a:pathLst>
        </a:custGeom>
        <a:noFill/>
        <a:ln w="38100" cap="flat" cmpd="sng" algn="ctr">
          <a:solidFill>
            <a:srgbClr val="7E8E9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E2C67-76C9-479E-9216-8BF7928BC978}">
      <dsp:nvSpPr>
        <dsp:cNvPr id="0" name=""/>
        <dsp:cNvSpPr/>
      </dsp:nvSpPr>
      <dsp:spPr>
        <a:xfrm>
          <a:off x="3634319" y="3828347"/>
          <a:ext cx="1780706" cy="1157459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Ações de fiscalização específicas</a:t>
          </a:r>
          <a:endParaRPr lang="pt-BR" sz="1200" kern="1200" dirty="0"/>
        </a:p>
      </dsp:txBody>
      <dsp:txXfrm>
        <a:off x="3690821" y="3884849"/>
        <a:ext cx="1667702" cy="1044455"/>
      </dsp:txXfrm>
    </dsp:sp>
    <dsp:sp modelId="{83F9145C-A500-47DE-B013-C569C6B5CDAC}">
      <dsp:nvSpPr>
        <dsp:cNvPr id="0" name=""/>
        <dsp:cNvSpPr/>
      </dsp:nvSpPr>
      <dsp:spPr>
        <a:xfrm>
          <a:off x="2611603" y="580937"/>
          <a:ext cx="3826139" cy="3826139"/>
        </a:xfrm>
        <a:custGeom>
          <a:avLst/>
          <a:gdLst/>
          <a:ahLst/>
          <a:cxnLst/>
          <a:rect l="0" t="0" r="0" b="0"/>
          <a:pathLst>
            <a:path>
              <a:moveTo>
                <a:pt x="776659" y="3452032"/>
              </a:moveTo>
              <a:arcTo wR="1913069" hR="1913069" stAng="7586587" swAng="1634496"/>
            </a:path>
          </a:pathLst>
        </a:custGeom>
        <a:noFill/>
        <a:ln w="38100" cap="flat" cmpd="sng" algn="ctr">
          <a:solidFill>
            <a:srgbClr val="7E8E9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88F2-EE5A-4916-A059-04880CD192A9}">
      <dsp:nvSpPr>
        <dsp:cNvPr id="0" name=""/>
        <dsp:cNvSpPr/>
      </dsp:nvSpPr>
      <dsp:spPr>
        <a:xfrm>
          <a:off x="1721250" y="1915277"/>
          <a:ext cx="1780706" cy="1157459"/>
        </a:xfrm>
        <a:prstGeom prst="round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Indicadores de conduta</a:t>
          </a:r>
        </a:p>
      </dsp:txBody>
      <dsp:txXfrm>
        <a:off x="1777752" y="1971779"/>
        <a:ext cx="1667702" cy="1044455"/>
      </dsp:txXfrm>
    </dsp:sp>
    <dsp:sp modelId="{13843004-E1E6-40B5-95B5-C9CD8AE7F7B1}">
      <dsp:nvSpPr>
        <dsp:cNvPr id="0" name=""/>
        <dsp:cNvSpPr/>
      </dsp:nvSpPr>
      <dsp:spPr>
        <a:xfrm>
          <a:off x="2611603" y="580937"/>
          <a:ext cx="3826139" cy="3826139"/>
        </a:xfrm>
        <a:custGeom>
          <a:avLst/>
          <a:gdLst/>
          <a:ahLst/>
          <a:cxnLst/>
          <a:rect l="0" t="0" r="0" b="0"/>
          <a:pathLst>
            <a:path>
              <a:moveTo>
                <a:pt x="198254" y="1064986"/>
              </a:moveTo>
              <a:arcTo wR="1913069" hR="1913069" stAng="12378917" swAng="1634496"/>
            </a:path>
          </a:pathLst>
        </a:custGeom>
        <a:noFill/>
        <a:ln w="38100" cap="flat" cmpd="sng" algn="ctr">
          <a:solidFill>
            <a:srgbClr val="7E8E9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7591A-9160-4D68-A879-355251D15E64}" type="datetimeFigureOut">
              <a:rPr lang="pt-BR" smtClean="0"/>
              <a:t>25/04/2021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8EF6-BD6C-4686-8823-2C96C7EEA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6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1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16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5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50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58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8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86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8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EF6-BD6C-4686-8823-2C96C7EEA2F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8EBFED-1349-4087-A3F0-A4A0AC1C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7566F31-77C1-4BBB-BEB9-D81D53F3D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281F6BF-AF5B-4E44-A8DF-DF7E194D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F18F847-481E-49C4-AC1D-DE8D3069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343EB3-C5C4-48A5-8846-E2AED1EA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8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AF205F-FA4C-4F65-9191-9D4E61B3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F194BE4-D4EC-4AE7-A265-1E239BC8D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5D34C73-1C0B-4607-BDC5-AEF8CA66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8EB99F-C7C0-4BF1-9F7B-AABD3048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7A12F8-0751-4EFC-ADD7-58B1CE94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7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3DEB468-A176-4A3C-A4A0-0551E1C70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79078EF-1615-4F1F-8E6A-773308143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8613237-F972-4393-88DA-DE005F44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BCFA11B-923A-4259-B017-A71873FF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F01A27-F29F-4407-B897-CD7A7DB7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2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025561-70A3-4E6E-A635-06FBE4A8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79D3AAA-EF0C-4B36-9ED4-3C748F278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2187ABB-4283-48B3-BD45-84858D11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57AB78-5E7D-410A-8866-5A7AACA9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09BBD5B-6E19-4E6A-B60E-1D6DCD0C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523761-B481-4806-9113-E61B5476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E3A3BDF-9561-44F0-A63A-F34FA49E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B05F51C-0CA8-4EA7-902E-8922EE3B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B41152A-AF17-4852-8DED-D67558DC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EDD179-7D89-45FC-9148-8F14FA8D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476FB3-E999-4A5D-9C8A-4C02AFB1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ADBEA18-77DF-4146-88BB-590C50E50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6BE268C-3CF7-40CB-88D5-64A90033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65B3EAA-CC8A-4E45-975B-EF66B9B3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1A52E61-BB7D-4D39-83C7-528A71AE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EE8CA2C-B904-4001-A148-66283A9C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1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523C78-7372-4306-A426-93826CAC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808AFE7-F73C-42FB-9FB2-6DF7FFC34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42D460D-804F-4971-9258-92F5914A6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AC7166F-AF40-410B-AF5F-A459C838F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F15069A-C05D-4A45-B692-9DA2FBCF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8FAB690-3439-459E-8FA3-9C8EAA62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9601FE4-1C7F-4934-B94C-F4E74594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0CE70A9-EB1C-43D2-9526-0E33DEB3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4BC908-084F-401E-B415-E5106588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245B420-8880-47A9-8C0D-9F827339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9EC5F2F-D4C6-4A6C-AA27-F634884D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D426612-85F6-4972-AC4C-81F64E15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0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CFE1FA8-E796-4F6C-9ECA-D75B53B3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9D69568-FB0C-4831-A6E3-6950D8F4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D8FEA5A-452C-4652-9646-8A96AE0A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3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C92D45-3B21-41F6-BFC6-80916846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48B033-7B45-4ABB-B374-4F96D4D4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445F2EB-0B46-4245-8B9F-D45324964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7A50286-6BDE-4EEE-91F5-AD6818E8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52CD716-2588-4731-9C18-EC5B0CEF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E1442A7-113D-4FC2-A9EC-56F855C5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56E8B-EB9F-4087-BFF7-DF9D58A3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1936D0D-ABF2-4FF8-8D85-39BECC716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C8E8755-1D37-44B6-A007-83D61D5C6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498AFD2-F036-423E-B02E-1E7D7C3A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DFC29A7-A84B-4E90-9097-D43626CB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F8DB722-232F-4F4D-8F32-6D0D5216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0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1D1E"/>
            </a:gs>
            <a:gs pos="41000">
              <a:srgbClr val="133A56"/>
            </a:gs>
            <a:gs pos="76000">
              <a:srgbClr val="1C5C88"/>
            </a:gs>
            <a:gs pos="100000">
              <a:srgbClr val="3694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973642F-63B4-4579-80AE-787E2874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9F38D00-0BB1-47A4-8BE1-E49D81EF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F10D0C-AE4F-47D2-B21F-DAF6B42D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616B7B1-2055-4F98-A765-47A25225E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688CECA-072F-4EFA-8D79-97CD5CBFB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4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CBAB44E-51FB-4F38-B70C-63978EF30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4" r="72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629A600-BFF6-40E2-88F6-F00B8C2AD6F1}"/>
              </a:ext>
            </a:extLst>
          </p:cNvPr>
          <p:cNvSpPr txBox="1"/>
          <p:nvPr/>
        </p:nvSpPr>
        <p:spPr>
          <a:xfrm>
            <a:off x="175679" y="2767280"/>
            <a:ext cx="6399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anose="02010803020104030203" pitchFamily="2" charset="-79"/>
              </a:rPr>
              <a:t>EXPERIÊNCIA DAS</a:t>
            </a:r>
            <a:r>
              <a:rPr kumimoji="0" lang="pt-BR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anose="02010803020104030203" pitchFamily="2" charset="-79"/>
              </a:rPr>
              <a:t> DEMANDAS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anose="02010803020104030203" pitchFamily="2" charset="-79"/>
              </a:rPr>
              <a:t>DE CONSUMO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4" name="Imagem 13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48DA592C-3E91-473E-9FD1-92E0A19C6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6" y="4958308"/>
            <a:ext cx="4293430" cy="116088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53F6EC2-EB4E-48FA-B44B-78F3DDA8DF75}"/>
              </a:ext>
            </a:extLst>
          </p:cNvPr>
          <p:cNvSpPr/>
          <p:nvPr/>
        </p:nvSpPr>
        <p:spPr>
          <a:xfrm>
            <a:off x="576776" y="5919138"/>
            <a:ext cx="4578689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cs typeface="Aharoni"/>
              </a:rPr>
              <a:t>Rafael Scherre | Diretor</a:t>
            </a:r>
          </a:p>
        </p:txBody>
      </p:sp>
    </p:spTree>
    <p:extLst>
      <p:ext uri="{BB962C8B-B14F-4D97-AF65-F5344CB8AC3E}">
        <p14:creationId xmlns:p14="http://schemas.microsoft.com/office/powerpoint/2010/main" val="14634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6E2C6C8-03AE-4A07-BD68-86189DFAFA42}"/>
              </a:ext>
            </a:extLst>
          </p:cNvPr>
          <p:cNvSpPr/>
          <p:nvPr/>
        </p:nvSpPr>
        <p:spPr>
          <a:xfrm>
            <a:off x="695641" y="201337"/>
            <a:ext cx="748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4000" dirty="0" smtClean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RECLAMAÇÕES POR LINHA DE NEGÓCIO - 2020</a:t>
            </a:r>
            <a:endParaRPr lang="pt-BR" sz="4000" dirty="0">
              <a:solidFill>
                <a:prstClr val="white"/>
              </a:solidFill>
              <a:latin typeface="Agency FB" panose="020B05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348795105"/>
              </p:ext>
            </p:extLst>
          </p:nvPr>
        </p:nvGraphicFramePr>
        <p:xfrm>
          <a:off x="976745" y="1192428"/>
          <a:ext cx="9518073" cy="46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77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C397DF0-062F-493E-A632-D9094D52D28A}"/>
              </a:ext>
            </a:extLst>
          </p:cNvPr>
          <p:cNvSpPr/>
          <p:nvPr/>
        </p:nvSpPr>
        <p:spPr>
          <a:xfrm flipV="1">
            <a:off x="-1197" y="0"/>
            <a:ext cx="12193197" cy="6857999"/>
          </a:xfrm>
          <a:prstGeom prst="rect">
            <a:avLst/>
          </a:prstGeom>
          <a:gradFill>
            <a:gsLst>
              <a:gs pos="0">
                <a:srgbClr val="1D1D1E"/>
              </a:gs>
              <a:gs pos="41000">
                <a:srgbClr val="133A56"/>
              </a:gs>
              <a:gs pos="76000">
                <a:srgbClr val="1C5C88"/>
              </a:gs>
              <a:gs pos="100000">
                <a:srgbClr val="3694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CD6FDAC0-0CA8-427B-8B3A-4AD20BB53FE1}"/>
              </a:ext>
            </a:extLst>
          </p:cNvPr>
          <p:cNvSpPr txBox="1">
            <a:spLocks/>
          </p:cNvSpPr>
          <p:nvPr/>
        </p:nvSpPr>
        <p:spPr bwMode="auto">
          <a:xfrm>
            <a:off x="7492466" y="6074625"/>
            <a:ext cx="3096344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www.susep.gov.br |        </a:t>
            </a:r>
            <a:r>
              <a:rPr lang="pt-BR" altLang="pt-BR" sz="16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susep</a:t>
            </a:r>
            <a:endParaRPr lang="pt-BR" altLang="pt-BR" sz="16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Imagem 1">
            <a:extLst>
              <a:ext uri="{FF2B5EF4-FFF2-40B4-BE49-F238E27FC236}">
                <a16:creationId xmlns:a16="http://schemas.microsoft.com/office/drawing/2014/main" xmlns="" id="{0F5ECDBA-0DE8-4772-9900-8CE51F2BD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98" y="6107963"/>
            <a:ext cx="2555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7AE3108-E4CB-46F3-81E2-D92C3868D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46" y="5226997"/>
            <a:ext cx="3533767" cy="955481"/>
          </a:xfrm>
          <a:prstGeom prst="rect">
            <a:avLst/>
          </a:prstGeom>
        </p:spPr>
      </p:pic>
      <p:pic>
        <p:nvPicPr>
          <p:cNvPr id="4100" name="Picture 4" descr="Dedo, Toque, Mão, Estrutura, Internet, Rede, Social">
            <a:extLst>
              <a:ext uri="{FF2B5EF4-FFF2-40B4-BE49-F238E27FC236}">
                <a16:creationId xmlns:a16="http://schemas.microsoft.com/office/drawing/2014/main" xmlns="" id="{4E61A477-8FFD-4A79-927C-9B7BEC294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60" y="1283729"/>
            <a:ext cx="8526650" cy="3694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/>
          <p:cNvSpPr/>
          <p:nvPr/>
        </p:nvSpPr>
        <p:spPr>
          <a:xfrm>
            <a:off x="1940060" y="167690"/>
            <a:ext cx="3053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6000" b="1">
                <a:solidFill>
                  <a:schemeClr val="bg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2A147D2-2D33-434B-A948-9118BCAA2949}"/>
              </a:ext>
            </a:extLst>
          </p:cNvPr>
          <p:cNvSpPr/>
          <p:nvPr/>
        </p:nvSpPr>
        <p:spPr>
          <a:xfrm>
            <a:off x="463510" y="161598"/>
            <a:ext cx="4781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NOVO MARCO REGULATÓRIO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grpSp>
        <p:nvGrpSpPr>
          <p:cNvPr id="1067" name="Agrupar 1066">
            <a:extLst>
              <a:ext uri="{FF2B5EF4-FFF2-40B4-BE49-F238E27FC236}">
                <a16:creationId xmlns="" xmlns:a16="http://schemas.microsoft.com/office/drawing/2014/main" id="{04CBACC1-BB1E-494E-9AE6-AC554C5ED4BB}"/>
              </a:ext>
            </a:extLst>
          </p:cNvPr>
          <p:cNvGrpSpPr/>
          <p:nvPr/>
        </p:nvGrpSpPr>
        <p:grpSpPr>
          <a:xfrm>
            <a:off x="294167" y="890706"/>
            <a:ext cx="11898999" cy="5685638"/>
            <a:chOff x="294167" y="890706"/>
            <a:chExt cx="11898999" cy="5685638"/>
          </a:xfrm>
        </p:grpSpPr>
        <p:pic>
          <p:nvPicPr>
            <p:cNvPr id="32" name="Imagem 31">
              <a:extLst>
                <a:ext uri="{FF2B5EF4-FFF2-40B4-BE49-F238E27FC236}">
                  <a16:creationId xmlns="" xmlns:a16="http://schemas.microsoft.com/office/drawing/2014/main" id="{13FDCDBE-40A0-4396-A71F-F187AC408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2277"/>
            <a:stretch/>
          </p:blipFill>
          <p:spPr>
            <a:xfrm>
              <a:off x="6254821" y="1040984"/>
              <a:ext cx="5938345" cy="4843704"/>
            </a:xfrm>
            <a:prstGeom prst="rect">
              <a:avLst/>
            </a:prstGeom>
          </p:spPr>
        </p:pic>
        <p:sp>
          <p:nvSpPr>
            <p:cNvPr id="43" name="CaixaDeTexto 42">
              <a:extLst>
                <a:ext uri="{FF2B5EF4-FFF2-40B4-BE49-F238E27FC236}">
                  <a16:creationId xmlns="" xmlns:a16="http://schemas.microsoft.com/office/drawing/2014/main" id="{6633EFD7-7F99-4971-B135-4E7479BF5467}"/>
                </a:ext>
              </a:extLst>
            </p:cNvPr>
            <p:cNvSpPr txBox="1"/>
            <p:nvPr/>
          </p:nvSpPr>
          <p:spPr>
            <a:xfrm>
              <a:off x="6319339" y="890706"/>
              <a:ext cx="16465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Inovação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="" xmlns:a16="http://schemas.microsoft.com/office/drawing/2014/main" id="{1783E9ED-8F12-4D48-8FC1-52AC5DC9A21C}"/>
                </a:ext>
              </a:extLst>
            </p:cNvPr>
            <p:cNvSpPr txBox="1"/>
            <p:nvPr/>
          </p:nvSpPr>
          <p:spPr>
            <a:xfrm>
              <a:off x="5808465" y="5461408"/>
              <a:ext cx="20596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Redução de preço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="" xmlns:a16="http://schemas.microsoft.com/office/drawing/2014/main" id="{B7F79ECA-8F69-4EC1-860D-80A2534332D1}"/>
                </a:ext>
              </a:extLst>
            </p:cNvPr>
            <p:cNvSpPr txBox="1"/>
            <p:nvPr/>
          </p:nvSpPr>
          <p:spPr>
            <a:xfrm>
              <a:off x="1243682" y="4010094"/>
              <a:ext cx="20596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Produtos flexíveis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="" xmlns:a16="http://schemas.microsoft.com/office/drawing/2014/main" id="{1B8CC3C8-2943-4D0A-847D-1C0A19781A51}"/>
                </a:ext>
              </a:extLst>
            </p:cNvPr>
            <p:cNvSpPr txBox="1"/>
            <p:nvPr/>
          </p:nvSpPr>
          <p:spPr>
            <a:xfrm>
              <a:off x="294167" y="5496497"/>
              <a:ext cx="28374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Aumento de cobertura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="" xmlns:a16="http://schemas.microsoft.com/office/drawing/2014/main" id="{5D3ABFA8-FFE3-4C5F-AEC2-B7EF3AD9E377}"/>
                </a:ext>
              </a:extLst>
            </p:cNvPr>
            <p:cNvSpPr txBox="1"/>
            <p:nvPr/>
          </p:nvSpPr>
          <p:spPr>
            <a:xfrm>
              <a:off x="1116047" y="2796883"/>
              <a:ext cx="22908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Mais transparência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="" xmlns:a16="http://schemas.microsoft.com/office/drawing/2014/main" id="{6346AA51-19CD-4620-8302-8436EF56EFAC}"/>
                </a:ext>
              </a:extLst>
            </p:cNvPr>
            <p:cNvSpPr txBox="1"/>
            <p:nvPr/>
          </p:nvSpPr>
          <p:spPr>
            <a:xfrm>
              <a:off x="3481658" y="1194243"/>
              <a:ext cx="32157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Maior liberdade contratual</a:t>
              </a:r>
            </a:p>
          </p:txBody>
        </p:sp>
        <p:pic>
          <p:nvPicPr>
            <p:cNvPr id="62" name="Imagem 61">
              <a:extLst>
                <a:ext uri="{FF2B5EF4-FFF2-40B4-BE49-F238E27FC236}">
                  <a16:creationId xmlns="" xmlns:a16="http://schemas.microsoft.com/office/drawing/2014/main" id="{487C09E4-E0C6-49A9-9CC6-EB8EC1B28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r="32702"/>
            <a:stretch/>
          </p:blipFill>
          <p:spPr>
            <a:xfrm>
              <a:off x="9090433" y="1778691"/>
              <a:ext cx="3101567" cy="3109229"/>
            </a:xfrm>
            <a:prstGeom prst="rect">
              <a:avLst/>
            </a:prstGeom>
          </p:spPr>
        </p:pic>
        <p:sp>
          <p:nvSpPr>
            <p:cNvPr id="60" name="Retângulo 59">
              <a:extLst>
                <a:ext uri="{FF2B5EF4-FFF2-40B4-BE49-F238E27FC236}">
                  <a16:creationId xmlns="" xmlns:a16="http://schemas.microsoft.com/office/drawing/2014/main" id="{95E1C353-E33E-4219-A36E-657870C2297D}"/>
                </a:ext>
              </a:extLst>
            </p:cNvPr>
            <p:cNvSpPr/>
            <p:nvPr/>
          </p:nvSpPr>
          <p:spPr>
            <a:xfrm>
              <a:off x="9141629" y="2873255"/>
              <a:ext cx="29499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gency FB" panose="020B0503020202020204" pitchFamily="34" charset="0"/>
                  <a:cs typeface="Aharoni" panose="02010803020104030203" pitchFamily="2" charset="-79"/>
                </a:rPr>
                <a:t>CRESCIMENTO DO 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gency FB" panose="020B0503020202020204" pitchFamily="34" charset="0"/>
                  <a:cs typeface="Aharoni" panose="02010803020104030203" pitchFamily="2" charset="-79"/>
                </a:rPr>
                <a:t>SETOR DE SEGUROS</a:t>
              </a:r>
              <a:endParaRPr lang="pt-BR" sz="2000" b="1" dirty="0"/>
            </a:p>
          </p:txBody>
        </p:sp>
        <p:cxnSp>
          <p:nvCxnSpPr>
            <p:cNvPr id="1024" name="Conector reto 1023">
              <a:extLst>
                <a:ext uri="{FF2B5EF4-FFF2-40B4-BE49-F238E27FC236}">
                  <a16:creationId xmlns="" xmlns:a16="http://schemas.microsoft.com/office/drawing/2014/main" id="{96D9DC5D-5F6A-40AE-BE7F-78264D3004CE}"/>
                </a:ext>
              </a:extLst>
            </p:cNvPr>
            <p:cNvCxnSpPr>
              <a:cxnSpLocks/>
            </p:cNvCxnSpPr>
            <p:nvPr/>
          </p:nvCxnSpPr>
          <p:spPr>
            <a:xfrm>
              <a:off x="5934816" y="1694293"/>
              <a:ext cx="677687" cy="1119791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="" xmlns:a16="http://schemas.microsoft.com/office/drawing/2014/main" id="{C0A2F4B9-A640-4F87-98DB-B7D0FF5422F6}"/>
                </a:ext>
              </a:extLst>
            </p:cNvPr>
            <p:cNvCxnSpPr>
              <a:cxnSpLocks/>
            </p:cNvCxnSpPr>
            <p:nvPr/>
          </p:nvCxnSpPr>
          <p:spPr>
            <a:xfrm>
              <a:off x="6892482" y="1376815"/>
              <a:ext cx="38860" cy="1065118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>
              <a:extLst>
                <a:ext uri="{FF2B5EF4-FFF2-40B4-BE49-F238E27FC236}">
                  <a16:creationId xmlns="" xmlns:a16="http://schemas.microsoft.com/office/drawing/2014/main" id="{A5127A34-0AB1-49A2-8FD2-6A4AA24AF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6651" y="4245517"/>
              <a:ext cx="392254" cy="1140752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>
              <a:extLst>
                <a:ext uri="{FF2B5EF4-FFF2-40B4-BE49-F238E27FC236}">
                  <a16:creationId xmlns="" xmlns:a16="http://schemas.microsoft.com/office/drawing/2014/main" id="{64C9E3EC-93ED-4A07-9D49-07D0F4E360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4462" y="3934681"/>
              <a:ext cx="3758041" cy="1774332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>
              <a:extLst>
                <a:ext uri="{FF2B5EF4-FFF2-40B4-BE49-F238E27FC236}">
                  <a16:creationId xmlns="" xmlns:a16="http://schemas.microsoft.com/office/drawing/2014/main" id="{C6929C9B-14F4-49B9-8AF0-72B4C2043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7621" y="3088178"/>
              <a:ext cx="3245214" cy="530040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>
              <a:extLst>
                <a:ext uri="{FF2B5EF4-FFF2-40B4-BE49-F238E27FC236}">
                  <a16:creationId xmlns="" xmlns:a16="http://schemas.microsoft.com/office/drawing/2014/main" id="{68B51E96-CA08-4CB0-8624-30138B6D89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8049" y="3768496"/>
              <a:ext cx="3264351" cy="433644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>
              <a:extLst>
                <a:ext uri="{FF2B5EF4-FFF2-40B4-BE49-F238E27FC236}">
                  <a16:creationId xmlns="" xmlns:a16="http://schemas.microsoft.com/office/drawing/2014/main" id="{698EA3A7-D318-47FB-9B16-B3D2CFD307B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245" y="1806186"/>
              <a:ext cx="3629222" cy="1544123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>
              <a:extLst>
                <a:ext uri="{FF2B5EF4-FFF2-40B4-BE49-F238E27FC236}">
                  <a16:creationId xmlns="" xmlns:a16="http://schemas.microsoft.com/office/drawing/2014/main" id="{7DFBC2DD-B30E-4151-90EC-88DBE6863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4823" y="4096076"/>
              <a:ext cx="2247680" cy="2018603"/>
            </a:xfrm>
            <a:prstGeom prst="line">
              <a:avLst/>
            </a:prstGeom>
            <a:ln w="1651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aixaDeTexto 102">
              <a:extLst>
                <a:ext uri="{FF2B5EF4-FFF2-40B4-BE49-F238E27FC236}">
                  <a16:creationId xmlns="" xmlns:a16="http://schemas.microsoft.com/office/drawing/2014/main" id="{DC637BC7-1160-4797-A4D7-03AA641F38F1}"/>
                </a:ext>
              </a:extLst>
            </p:cNvPr>
            <p:cNvSpPr txBox="1"/>
            <p:nvPr/>
          </p:nvSpPr>
          <p:spPr>
            <a:xfrm>
              <a:off x="561602" y="1291101"/>
              <a:ext cx="28233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Maior concorrência</a:t>
              </a:r>
            </a:p>
          </p:txBody>
        </p:sp>
        <p:sp>
          <p:nvSpPr>
            <p:cNvPr id="105" name="CaixaDeTexto 104">
              <a:extLst>
                <a:ext uri="{FF2B5EF4-FFF2-40B4-BE49-F238E27FC236}">
                  <a16:creationId xmlns="" xmlns:a16="http://schemas.microsoft.com/office/drawing/2014/main" id="{44BAF1E4-8263-4080-92D3-75F3A392ABEC}"/>
                </a:ext>
              </a:extLst>
            </p:cNvPr>
            <p:cNvSpPr txBox="1"/>
            <p:nvPr/>
          </p:nvSpPr>
          <p:spPr>
            <a:xfrm>
              <a:off x="3083009" y="6114679"/>
              <a:ext cx="30070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t-BR" sz="2400" b="0" dirty="0">
                  <a:solidFill>
                    <a:schemeClr val="bg1"/>
                  </a:solidFill>
                  <a:latin typeface="Agency FB" panose="020B0503020202020204" pitchFamily="34" charset="0"/>
                  <a:cs typeface="Calibri" panose="020F0502020204030204" pitchFamily="34" charset="0"/>
                </a:rPr>
                <a:t>Menor custo de capital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5" y="0"/>
            <a:ext cx="9011054" cy="67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6E2C6C8-03AE-4A07-BD68-86189DFAFA42}"/>
              </a:ext>
            </a:extLst>
          </p:cNvPr>
          <p:cNvSpPr/>
          <p:nvPr/>
        </p:nvSpPr>
        <p:spPr>
          <a:xfrm>
            <a:off x="704799" y="187269"/>
            <a:ext cx="934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4000" dirty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PRÁTICAS DE CONDUTA E TRANSPARÊNCIA – RES. 382/20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94A5165-25DB-41AF-9164-02F882AF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6852" l="24427" r="78229">
                        <a14:foregroundMark x1="36458" y1="15000" x2="35677" y2="67500"/>
                        <a14:foregroundMark x1="38958" y1="14352" x2="65313" y2="16389"/>
                        <a14:foregroundMark x1="38854" y1="15463" x2="38854" y2="37685"/>
                        <a14:foregroundMark x1="39323" y1="36574" x2="45260" y2="20185"/>
                        <a14:foregroundMark x1="44271" y1="20648" x2="44271" y2="20648"/>
                        <a14:foregroundMark x1="46771" y1="24444" x2="69115" y2="23519"/>
                        <a14:foregroundMark x1="32656" y1="78704" x2="62135" y2="89444"/>
                        <a14:foregroundMark x1="34688" y1="20185" x2="29375" y2="70185"/>
                        <a14:foregroundMark x1="59010" y1="85370" x2="62656" y2="68148"/>
                        <a14:foregroundMark x1="62031" y1="31389" x2="72865" y2="31852"/>
                        <a14:foregroundMark x1="65677" y1="37222" x2="66042" y2="83796"/>
                        <a14:foregroundMark x1="67969" y1="82222" x2="73229" y2="35185"/>
                        <a14:foregroundMark x1="59010" y1="11019" x2="45521" y2="10093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08" y="1729266"/>
            <a:ext cx="7715712" cy="43400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77168" y="3820167"/>
            <a:ext cx="2613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bg2"/>
                </a:solidFill>
              </a:rPr>
              <a:t>SUITABILITY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79800" y="3820167"/>
            <a:ext cx="2613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bg2"/>
                </a:solidFill>
              </a:rPr>
              <a:t>SUPERVISÃO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8484" y="6046380"/>
            <a:ext cx="261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bg2"/>
                </a:solidFill>
              </a:rPr>
              <a:t>TRANSPARÊNCIA </a:t>
            </a:r>
          </a:p>
          <a:p>
            <a:pPr lvl="0" algn="ctr"/>
            <a:r>
              <a:rPr lang="pt-BR" b="1" dirty="0" smtClean="0">
                <a:solidFill>
                  <a:schemeClr val="bg2"/>
                </a:solidFill>
              </a:rPr>
              <a:t>ATIVA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46514" y="3806977"/>
            <a:ext cx="187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CONSUMIDOR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67315" y="1183859"/>
            <a:ext cx="261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bg2"/>
                </a:solidFill>
              </a:rPr>
              <a:t>TRATAMENTO ADEQUADO</a:t>
            </a:r>
            <a:endParaRPr lang="pt-BR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6E2C6C8-03AE-4A07-BD68-86189DFAFA42}"/>
              </a:ext>
            </a:extLst>
          </p:cNvPr>
          <p:cNvSpPr/>
          <p:nvPr/>
        </p:nvSpPr>
        <p:spPr>
          <a:xfrm>
            <a:off x="758477" y="187684"/>
            <a:ext cx="5145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4000" dirty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TRATAMENTO DE RECLAMAÇÕES</a:t>
            </a:r>
            <a:endParaRPr lang="pt-BR" sz="4000" dirty="0">
              <a:solidFill>
                <a:prstClr val="white"/>
              </a:solidFill>
              <a:latin typeface="Tw Cen MT" panose="020B0602020104020603"/>
            </a:endParaRP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xmlns="" id="{BEF6D54B-415A-498B-BAA4-089B543CA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305914"/>
              </p:ext>
            </p:extLst>
          </p:nvPr>
        </p:nvGraphicFramePr>
        <p:xfrm>
          <a:off x="1226303" y="1057980"/>
          <a:ext cx="9356270" cy="51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97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27D9646D-2398-43AF-8A56-79B3A8AA4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448138"/>
              </p:ext>
            </p:extLst>
          </p:nvPr>
        </p:nvGraphicFramePr>
        <p:xfrm>
          <a:off x="-446852" y="1485299"/>
          <a:ext cx="9049346" cy="498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6E2C6C8-03AE-4A07-BD68-86189DFAFA42}"/>
              </a:ext>
            </a:extLst>
          </p:cNvPr>
          <p:cNvSpPr/>
          <p:nvPr/>
        </p:nvSpPr>
        <p:spPr>
          <a:xfrm>
            <a:off x="695641" y="201337"/>
            <a:ext cx="6551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BR" sz="4000" dirty="0" smtClean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UTILIZAÇÃO DE INDICADORES  </a:t>
            </a:r>
            <a:endParaRPr lang="pt-BR" sz="4000" dirty="0">
              <a:solidFill>
                <a:prstClr val="white"/>
              </a:solidFill>
              <a:latin typeface="Agency FB" panose="020B05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457200"/>
            <a:endParaRPr lang="pt-BR" sz="4000" dirty="0">
              <a:solidFill>
                <a:prstClr val="white"/>
              </a:solidFill>
              <a:latin typeface="Agency FB" panose="020B05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etângulo de cantos arredondados 3">
            <a:extLst>
              <a:ext uri="{FF2B5EF4-FFF2-40B4-BE49-F238E27FC236}">
                <a16:creationId xmlns:a16="http://schemas.microsoft.com/office/drawing/2014/main" xmlns="" id="{B3631FCC-741A-46A9-A8F2-A508D517804D}"/>
              </a:ext>
            </a:extLst>
          </p:cNvPr>
          <p:cNvSpPr/>
          <p:nvPr/>
        </p:nvSpPr>
        <p:spPr>
          <a:xfrm>
            <a:off x="7977764" y="1507232"/>
            <a:ext cx="2854412" cy="10919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9FBF7"/>
                </a:solidFill>
              </a:rPr>
              <a:t>Divulgação de indicadores</a:t>
            </a:r>
            <a:endParaRPr lang="pt-BR" dirty="0">
              <a:solidFill>
                <a:srgbClr val="F9FBF7"/>
              </a:solidFill>
            </a:endParaRPr>
          </a:p>
          <a:p>
            <a:pPr algn="ctr"/>
            <a:r>
              <a:rPr lang="pt-BR" sz="1600" dirty="0">
                <a:solidFill>
                  <a:srgbClr val="F9FBF7"/>
                </a:solidFill>
              </a:rPr>
              <a:t>transparência de informações e regulação por reputação</a:t>
            </a:r>
          </a:p>
        </p:txBody>
      </p:sp>
      <p:sp>
        <p:nvSpPr>
          <p:cNvPr id="18" name="Conector reto 3">
            <a:extLst>
              <a:ext uri="{FF2B5EF4-FFF2-40B4-BE49-F238E27FC236}">
                <a16:creationId xmlns:a16="http://schemas.microsoft.com/office/drawing/2014/main" xmlns="" id="{3937924B-F3CE-4705-912C-20400CD553F2}"/>
              </a:ext>
            </a:extLst>
          </p:cNvPr>
          <p:cNvSpPr/>
          <p:nvPr/>
        </p:nvSpPr>
        <p:spPr>
          <a:xfrm rot="1670084">
            <a:off x="5821499" y="2216403"/>
            <a:ext cx="3826139" cy="38261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8254" y="1064986"/>
                </a:moveTo>
                <a:arcTo wR="1913069" hR="1913069" stAng="12378917" swAng="1634496"/>
              </a:path>
            </a:pathLst>
          </a:custGeom>
          <a:noFill/>
          <a:ln w="38100">
            <a:solidFill>
              <a:srgbClr val="7E8E96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5">
              <a:shade val="90000"/>
              <a:hueOff val="175458"/>
              <a:satOff val="-1607"/>
              <a:lumOff val="13877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95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6E2C6C8-03AE-4A07-BD68-86189DFAFA42}"/>
              </a:ext>
            </a:extLst>
          </p:cNvPr>
          <p:cNvSpPr/>
          <p:nvPr/>
        </p:nvSpPr>
        <p:spPr>
          <a:xfrm>
            <a:off x="695641" y="201337"/>
            <a:ext cx="3877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4000" dirty="0" smtClean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CONSUMIDOR.GOV.BR</a:t>
            </a:r>
            <a:r>
              <a:rPr lang="pt-BR" sz="4000" dirty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39CE2875-897B-4805-BFD8-864EEBE7C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649371"/>
              </p:ext>
            </p:extLst>
          </p:nvPr>
        </p:nvGraphicFramePr>
        <p:xfrm>
          <a:off x="4580305" y="1661171"/>
          <a:ext cx="4313215" cy="448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5A9EB227-3956-4817-9F2B-A0381FCB0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49560"/>
              </p:ext>
            </p:extLst>
          </p:nvPr>
        </p:nvGraphicFramePr>
        <p:xfrm>
          <a:off x="8893520" y="1684696"/>
          <a:ext cx="3004313" cy="463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8B57F600-7818-4383-9590-8E8657126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841000"/>
              </p:ext>
            </p:extLst>
          </p:nvPr>
        </p:nvGraphicFramePr>
        <p:xfrm>
          <a:off x="418946" y="1646135"/>
          <a:ext cx="3746891" cy="450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5EB1B78-7B87-43C9-B865-5A37E0406B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24" r="17773" b="89743"/>
          <a:stretch/>
        </p:blipFill>
        <p:spPr>
          <a:xfrm>
            <a:off x="7972227" y="535639"/>
            <a:ext cx="3733636" cy="6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72" y="4230761"/>
            <a:ext cx="3705025" cy="20840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47" y="2361567"/>
            <a:ext cx="3732226" cy="20993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2" b="90000" l="82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3" y="347038"/>
            <a:ext cx="3781952" cy="21273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6E2C6C8-03AE-4A07-BD68-86189DFAFA42}"/>
              </a:ext>
            </a:extLst>
          </p:cNvPr>
          <p:cNvSpPr/>
          <p:nvPr/>
        </p:nvSpPr>
        <p:spPr>
          <a:xfrm>
            <a:off x="695641" y="201337"/>
            <a:ext cx="4466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3600" dirty="0" smtClean="0">
                <a:solidFill>
                  <a:schemeClr val="bg1"/>
                </a:solidFill>
                <a:latin typeface="Agency FB"/>
                <a:cs typeface="Aharoni"/>
              </a:rPr>
              <a:t>BASE OUVIDORIAS </a:t>
            </a:r>
            <a:r>
              <a:rPr lang="pt-BR" sz="3600" dirty="0">
                <a:solidFill>
                  <a:schemeClr val="bg1"/>
                </a:solidFill>
                <a:latin typeface="Agency FB"/>
                <a:cs typeface="Aharoni"/>
              </a:rPr>
              <a:t>– </a:t>
            </a:r>
            <a:r>
              <a:rPr lang="pt-BR" sz="3600" dirty="0" smtClean="0">
                <a:solidFill>
                  <a:schemeClr val="bg1"/>
                </a:solidFill>
                <a:latin typeface="Agency FB"/>
                <a:cs typeface="Aharoni"/>
              </a:rPr>
              <a:t>2S/2020</a:t>
            </a:r>
            <a:endParaRPr lang="pt-BR" sz="3600" dirty="0">
              <a:solidFill>
                <a:schemeClr val="bg1"/>
              </a:solidFill>
              <a:latin typeface="Agency FB"/>
              <a:cs typeface="Aharoni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5C544B46-0112-4157-A634-20848375C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40762"/>
              </p:ext>
            </p:extLst>
          </p:nvPr>
        </p:nvGraphicFramePr>
        <p:xfrm>
          <a:off x="803275" y="1675846"/>
          <a:ext cx="5158209" cy="475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360514" y="347038"/>
            <a:ext cx="3544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/>
                </a:solidFill>
              </a:rPr>
              <a:t>Tempo de atendimento (procedentes)</a:t>
            </a:r>
            <a:endParaRPr lang="pt-BR" sz="1600" b="1" dirty="0">
              <a:solidFill>
                <a:schemeClr val="bg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624167" y="176245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7,86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611556" y="175360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17,54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854677" y="17438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0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206969" y="76782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8,77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60514" y="2398758"/>
            <a:ext cx="353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/>
                </a:solidFill>
              </a:rPr>
              <a:t>Tempo de atendimento (parcialmente)</a:t>
            </a:r>
            <a:endParaRPr lang="pt-BR" sz="1600" b="1" dirty="0">
              <a:solidFill>
                <a:schemeClr val="bg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368610" y="4375586"/>
            <a:ext cx="3691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/>
                </a:solidFill>
              </a:rPr>
              <a:t>Tempo de atendimento (improcedentes)</a:t>
            </a:r>
            <a:endParaRPr lang="pt-BR" sz="1600" b="1" dirty="0">
              <a:solidFill>
                <a:schemeClr val="bg2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710633" y="371824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7,86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698022" y="370939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15,65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941143" y="37191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0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710633" y="26748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7,83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691177" y="556040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7,86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688293" y="5580743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14,69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950870" y="55710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0</a:t>
            </a:r>
            <a:endParaRPr lang="pt-BR" sz="1400" dirty="0">
              <a:solidFill>
                <a:schemeClr val="bg2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127831" y="473378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</a:rPr>
              <a:t>7,35</a:t>
            </a:r>
            <a:endParaRPr lang="pt-BR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77ABB0-7849-4988-B3D8-6A4C1D97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9882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7"/>
          <a:stretch/>
        </p:blipFill>
        <p:spPr>
          <a:xfrm>
            <a:off x="9968815" y="5884688"/>
            <a:ext cx="1929018" cy="8889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6E2C6C8-03AE-4A07-BD68-86189DFAFA42}"/>
              </a:ext>
            </a:extLst>
          </p:cNvPr>
          <p:cNvSpPr/>
          <p:nvPr/>
        </p:nvSpPr>
        <p:spPr>
          <a:xfrm>
            <a:off x="695641" y="201337"/>
            <a:ext cx="5724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sz="4000" dirty="0" smtClean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ÍNDICE DE RECLAMAÇÕES SUSEP</a:t>
            </a:r>
            <a:r>
              <a:rPr lang="pt-BR" sz="4000" dirty="0">
                <a:solidFill>
                  <a:prstClr val="white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39CE2875-897B-4805-BFD8-864EEBE7C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632238"/>
              </p:ext>
            </p:extLst>
          </p:nvPr>
        </p:nvGraphicFramePr>
        <p:xfrm>
          <a:off x="4580305" y="1759631"/>
          <a:ext cx="4313215" cy="448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5A9EB227-3956-4817-9F2B-A0381FCB0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152655"/>
              </p:ext>
            </p:extLst>
          </p:nvPr>
        </p:nvGraphicFramePr>
        <p:xfrm>
          <a:off x="8893520" y="1759631"/>
          <a:ext cx="3004313" cy="463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8B57F600-7818-4383-9590-8E8657126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483534"/>
              </p:ext>
            </p:extLst>
          </p:nvPr>
        </p:nvGraphicFramePr>
        <p:xfrm>
          <a:off x="418946" y="1646135"/>
          <a:ext cx="3746891" cy="450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167252" y="438155"/>
            <a:ext cx="25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2018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084128" y="544889"/>
            <a:ext cx="103906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983026" y="544889"/>
            <a:ext cx="103906" cy="114300"/>
          </a:xfrm>
          <a:prstGeom prst="rect">
            <a:avLst/>
          </a:prstGeom>
          <a:solidFill>
            <a:srgbClr val="7E8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9055759" y="437759"/>
            <a:ext cx="25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2019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831262" y="544254"/>
            <a:ext cx="103906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9883213" y="447515"/>
            <a:ext cx="25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2020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8946" y="6397296"/>
            <a:ext cx="2579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* Sem DPVAT e títulos de capitalização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</TotalTime>
  <Words>184</Words>
  <Application>Microsoft Office PowerPoint</Application>
  <PresentationFormat>Widescreen</PresentationFormat>
  <Paragraphs>67</Paragraphs>
  <Slides>11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Agency FB</vt:lpstr>
      <vt:lpstr>Aharoni</vt:lpstr>
      <vt:lpstr>Arial</vt:lpstr>
      <vt:lpstr>Calibri</vt:lpstr>
      <vt:lpstr>Calibri Light</vt:lpstr>
      <vt:lpstr>Ebrima</vt:lpstr>
      <vt:lpstr>Times New Roman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Vasconcelos Andrade</dc:creator>
  <cp:lastModifiedBy>Rafael Pereira Scherre</cp:lastModifiedBy>
  <cp:revision>260</cp:revision>
  <dcterms:created xsi:type="dcterms:W3CDTF">2019-09-27T14:36:16Z</dcterms:created>
  <dcterms:modified xsi:type="dcterms:W3CDTF">2021-04-26T02:30:25Z</dcterms:modified>
</cp:coreProperties>
</file>