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6" r:id="rId1"/>
  </p:sldMasterIdLst>
  <p:notesMasterIdLst>
    <p:notesMasterId r:id="rId10"/>
  </p:notesMasterIdLst>
  <p:handoutMasterIdLst>
    <p:handoutMasterId r:id="rId11"/>
  </p:handoutMasterIdLst>
  <p:sldIdLst>
    <p:sldId id="256" r:id="rId2"/>
    <p:sldId id="2519" r:id="rId3"/>
    <p:sldId id="2531" r:id="rId4"/>
    <p:sldId id="2529" r:id="rId5"/>
    <p:sldId id="631" r:id="rId6"/>
    <p:sldId id="2532" r:id="rId7"/>
    <p:sldId id="2530" r:id="rId8"/>
    <p:sldId id="2522" r:id="rId9"/>
  </p:sldIdLst>
  <p:sldSz cx="9144000" cy="5143500" type="screen16x9"/>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733" userDrawn="1">
          <p15:clr>
            <a:srgbClr val="A4A3A4"/>
          </p15:clr>
        </p15:guide>
        <p15:guide id="3" pos="5881" userDrawn="1">
          <p15:clr>
            <a:srgbClr val="A4A3A4"/>
          </p15:clr>
        </p15:guide>
        <p15:guide id="4" orient="horz" pos="854">
          <p15:clr>
            <a:srgbClr val="A4A3A4"/>
          </p15:clr>
        </p15:guide>
        <p15:guide id="5" pos="550">
          <p15:clr>
            <a:srgbClr val="A4A3A4"/>
          </p15:clr>
        </p15:guide>
        <p15:guide id="6" pos="44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BE5108"/>
    <a:srgbClr val="171D1D"/>
    <a:srgbClr val="E2E2E2"/>
    <a:srgbClr val="F5F5F5"/>
    <a:srgbClr val="F37B3C"/>
    <a:srgbClr val="595959"/>
    <a:srgbClr val="E76C19"/>
    <a:srgbClr val="FFFFFF"/>
    <a:srgbClr val="FF9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6247" autoAdjust="0"/>
  </p:normalViewPr>
  <p:slideViewPr>
    <p:cSldViewPr snapToGrid="0" snapToObjects="1">
      <p:cViewPr varScale="1">
        <p:scale>
          <a:sx n="78" d="100"/>
          <a:sy n="78" d="100"/>
        </p:scale>
        <p:origin x="1076" y="52"/>
      </p:cViewPr>
      <p:guideLst>
        <p:guide orient="horz" pos="1139"/>
        <p:guide pos="733"/>
        <p:guide pos="5881"/>
        <p:guide orient="horz" pos="854"/>
        <p:guide pos="550"/>
        <p:guide pos="441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1896"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3184EC0-6BFD-369F-2C36-B5C1429814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F662AF50-2430-5D99-0AE8-E1B7F36B2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6F201E-65AE-4C7C-B428-841D41FF9482}" type="datetimeFigureOut">
              <a:rPr lang="pt-BR" smtClean="0"/>
              <a:t>13/04/2023</a:t>
            </a:fld>
            <a:endParaRPr lang="pt-BR"/>
          </a:p>
        </p:txBody>
      </p:sp>
      <p:sp>
        <p:nvSpPr>
          <p:cNvPr id="4" name="Espaço Reservado para Rodapé 3">
            <a:extLst>
              <a:ext uri="{FF2B5EF4-FFF2-40B4-BE49-F238E27FC236}">
                <a16:creationId xmlns:a16="http://schemas.microsoft.com/office/drawing/2014/main" id="{F83A0ED1-68BA-626E-9F53-CB5B717E7E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2BC63F6B-5613-AFB5-2989-1308AF4D0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9F9367-63FC-43FA-998A-BA9D33927045}" type="slidenum">
              <a:rPr lang="pt-BR" smtClean="0"/>
              <a:t>‹nº›</a:t>
            </a:fld>
            <a:endParaRPr lang="pt-BR"/>
          </a:p>
        </p:txBody>
      </p:sp>
    </p:spTree>
    <p:extLst>
      <p:ext uri="{BB962C8B-B14F-4D97-AF65-F5344CB8AC3E}">
        <p14:creationId xmlns:p14="http://schemas.microsoft.com/office/powerpoint/2010/main" val="117565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B6A0-9C96-CD43-937C-CCC999746551}"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42AC2-A7D7-9348-A13B-44CEC432DF05}" type="slidenum">
              <a:rPr lang="en-US" smtClean="0"/>
              <a:t>‹nº›</a:t>
            </a:fld>
            <a:endParaRPr lang="en-US"/>
          </a:p>
        </p:txBody>
      </p:sp>
    </p:spTree>
    <p:extLst>
      <p:ext uri="{BB962C8B-B14F-4D97-AF65-F5344CB8AC3E}">
        <p14:creationId xmlns:p14="http://schemas.microsoft.com/office/powerpoint/2010/main" val="2513452302"/>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442AC2-A7D7-9348-A13B-44CEC432DF05}" type="slidenum">
              <a:rPr lang="en-US" smtClean="0"/>
              <a:t>2</a:t>
            </a:fld>
            <a:endParaRPr lang="en-US"/>
          </a:p>
        </p:txBody>
      </p:sp>
    </p:spTree>
    <p:extLst>
      <p:ext uri="{BB962C8B-B14F-4D97-AF65-F5344CB8AC3E}">
        <p14:creationId xmlns:p14="http://schemas.microsoft.com/office/powerpoint/2010/main" val="291730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442AC2-A7D7-9348-A13B-44CEC432DF05}" type="slidenum">
              <a:rPr lang="en-US" smtClean="0"/>
              <a:t>3</a:t>
            </a:fld>
            <a:endParaRPr lang="en-US"/>
          </a:p>
        </p:txBody>
      </p:sp>
    </p:spTree>
    <p:extLst>
      <p:ext uri="{BB962C8B-B14F-4D97-AF65-F5344CB8AC3E}">
        <p14:creationId xmlns:p14="http://schemas.microsoft.com/office/powerpoint/2010/main" val="381182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442AC2-A7D7-9348-A13B-44CEC432DF05}" type="slidenum">
              <a:rPr lang="en-US" smtClean="0"/>
              <a:t>4</a:t>
            </a:fld>
            <a:endParaRPr lang="en-US"/>
          </a:p>
        </p:txBody>
      </p:sp>
    </p:spTree>
    <p:extLst>
      <p:ext uri="{BB962C8B-B14F-4D97-AF65-F5344CB8AC3E}">
        <p14:creationId xmlns:p14="http://schemas.microsoft.com/office/powerpoint/2010/main" val="181923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442AC2-A7D7-9348-A13B-44CEC432DF05}" type="slidenum">
              <a:rPr lang="en-US" smtClean="0"/>
              <a:t>7</a:t>
            </a:fld>
            <a:endParaRPr lang="en-US"/>
          </a:p>
        </p:txBody>
      </p:sp>
    </p:spTree>
    <p:extLst>
      <p:ext uri="{BB962C8B-B14F-4D97-AF65-F5344CB8AC3E}">
        <p14:creationId xmlns:p14="http://schemas.microsoft.com/office/powerpoint/2010/main" val="326803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442AC2-A7D7-9348-A13B-44CEC432DF05}" type="slidenum">
              <a:rPr lang="en-US" smtClean="0"/>
              <a:t>8</a:t>
            </a:fld>
            <a:endParaRPr lang="en-US"/>
          </a:p>
        </p:txBody>
      </p:sp>
    </p:spTree>
    <p:extLst>
      <p:ext uri="{BB962C8B-B14F-4D97-AF65-F5344CB8AC3E}">
        <p14:creationId xmlns:p14="http://schemas.microsoft.com/office/powerpoint/2010/main" val="243004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9" name="Google Shape;54;p13">
            <a:extLst>
              <a:ext uri="{FF2B5EF4-FFF2-40B4-BE49-F238E27FC236}">
                <a16:creationId xmlns:a16="http://schemas.microsoft.com/office/drawing/2014/main" id="{99BF9EF3-5C83-0CAC-5985-F9AE6E728E09}"/>
              </a:ext>
            </a:extLst>
          </p:cNvPr>
          <p:cNvPicPr preferRelativeResize="0"/>
          <p:nvPr userDrawn="1"/>
        </p:nvPicPr>
        <p:blipFill>
          <a:blip r:embed="rId2"/>
          <a:srcRect/>
          <a:stretch/>
        </p:blipFill>
        <p:spPr>
          <a:xfrm>
            <a:off x="2" y="0"/>
            <a:ext cx="9143998" cy="5143501"/>
          </a:xfrm>
          <a:prstGeom prst="rect">
            <a:avLst/>
          </a:prstGeom>
          <a:noFill/>
          <a:ln>
            <a:noFill/>
          </a:ln>
        </p:spPr>
      </p:pic>
    </p:spTree>
    <p:extLst>
      <p:ext uri="{BB962C8B-B14F-4D97-AF65-F5344CB8AC3E}">
        <p14:creationId xmlns:p14="http://schemas.microsoft.com/office/powerpoint/2010/main" val="401884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CD2CFE7F-FAC2-56DD-86C7-98761488851F}"/>
              </a:ext>
            </a:extLst>
          </p:cNvPr>
          <p:cNvSpPr/>
          <p:nvPr userDrawn="1"/>
        </p:nvSpPr>
        <p:spPr bwMode="auto">
          <a:xfrm>
            <a:off x="8664403" y="4607328"/>
            <a:ext cx="333548" cy="333546"/>
          </a:xfrm>
          <a:prstGeom prst="ellipse">
            <a:avLst/>
          </a:prstGeom>
          <a:solidFill>
            <a:schemeClr val="bg1">
              <a:lumMod val="95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dirty="0"/>
          </a:p>
        </p:txBody>
      </p:sp>
      <p:sp>
        <p:nvSpPr>
          <p:cNvPr id="5" name="Espaço Reservado para Número de Slide 4">
            <a:extLst>
              <a:ext uri="{FF2B5EF4-FFF2-40B4-BE49-F238E27FC236}">
                <a16:creationId xmlns:a16="http://schemas.microsoft.com/office/drawing/2014/main" id="{687F9D41-6D2B-57CB-BC7F-724EF5751605}"/>
              </a:ext>
            </a:extLst>
          </p:cNvPr>
          <p:cNvSpPr>
            <a:spLocks noGrp="1"/>
          </p:cNvSpPr>
          <p:nvPr>
            <p:ph type="sldNum" sz="quarter" idx="12"/>
          </p:nvPr>
        </p:nvSpPr>
        <p:spPr>
          <a:xfrm>
            <a:off x="8618168" y="4563684"/>
            <a:ext cx="420832" cy="399667"/>
          </a:xfrm>
          <a:prstGeom prst="rect">
            <a:avLst/>
          </a:prstGeom>
        </p:spPr>
        <p:txBody>
          <a:bodyPr anchor="ctr"/>
          <a:lstStyle>
            <a:lvl1pPr algn="ctr">
              <a:defRPr sz="800">
                <a:solidFill>
                  <a:schemeClr val="tx1">
                    <a:lumMod val="50000"/>
                    <a:lumOff val="50000"/>
                  </a:schemeClr>
                </a:solidFill>
                <a:latin typeface="Montserrat" panose="00000500000000000000" pitchFamily="2" charset="0"/>
              </a:defRPr>
            </a:lvl1p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‹nº›</a:t>
            </a:fld>
            <a:endParaRPr lang="pt-BR" altLang="pt-BR" dirty="0">
              <a:ea typeface="ＭＳ Ｐゴシック" pitchFamily="34" charset="-128"/>
            </a:endParaRPr>
          </a:p>
        </p:txBody>
      </p:sp>
      <p:sp>
        <p:nvSpPr>
          <p:cNvPr id="6" name="Retângulo 5">
            <a:extLst>
              <a:ext uri="{FF2B5EF4-FFF2-40B4-BE49-F238E27FC236}">
                <a16:creationId xmlns:a16="http://schemas.microsoft.com/office/drawing/2014/main" id="{49C0DEE2-8D2B-3102-C1C8-D0AE4DB4F5C9}"/>
              </a:ext>
            </a:extLst>
          </p:cNvPr>
          <p:cNvSpPr/>
          <p:nvPr userDrawn="1"/>
        </p:nvSpPr>
        <p:spPr bwMode="auto">
          <a:xfrm>
            <a:off x="0" y="-1"/>
            <a:ext cx="9144000" cy="72000"/>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
        <p:nvSpPr>
          <p:cNvPr id="7" name="Retângulo 6">
            <a:extLst>
              <a:ext uri="{FF2B5EF4-FFF2-40B4-BE49-F238E27FC236}">
                <a16:creationId xmlns:a16="http://schemas.microsoft.com/office/drawing/2014/main" id="{45EB211C-F1CD-6723-89BA-A5C37FEC59B2}"/>
              </a:ext>
            </a:extLst>
          </p:cNvPr>
          <p:cNvSpPr/>
          <p:nvPr userDrawn="1"/>
        </p:nvSpPr>
        <p:spPr bwMode="auto">
          <a:xfrm>
            <a:off x="-1" y="5078924"/>
            <a:ext cx="9144001" cy="74084"/>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8" name="Imagem 7">
            <a:extLst>
              <a:ext uri="{FF2B5EF4-FFF2-40B4-BE49-F238E27FC236}">
                <a16:creationId xmlns:a16="http://schemas.microsoft.com/office/drawing/2014/main" id="{4CB4D0CB-CF2E-A4D4-947E-F15EECA61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153" y="180148"/>
            <a:ext cx="1017440" cy="463795"/>
          </a:xfrm>
          <a:prstGeom prst="rect">
            <a:avLst/>
          </a:prstGeom>
        </p:spPr>
      </p:pic>
    </p:spTree>
    <p:extLst>
      <p:ext uri="{BB962C8B-B14F-4D97-AF65-F5344CB8AC3E}">
        <p14:creationId xmlns:p14="http://schemas.microsoft.com/office/powerpoint/2010/main" val="25097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7349987-328F-EA83-EC19-A2036E88962D}"/>
              </a:ext>
            </a:extLst>
          </p:cNvPr>
          <p:cNvSpPr/>
          <p:nvPr userDrawn="1"/>
        </p:nvSpPr>
        <p:spPr bwMode="auto">
          <a:xfrm>
            <a:off x="0" y="-2"/>
            <a:ext cx="9144000" cy="5153009"/>
          </a:xfrm>
          <a:prstGeom prst="rect">
            <a:avLst/>
          </a:prstGeom>
          <a:solidFill>
            <a:schemeClr val="bg1">
              <a:lumMod val="95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
        <p:nvSpPr>
          <p:cNvPr id="9" name="Elipse 8">
            <a:extLst>
              <a:ext uri="{FF2B5EF4-FFF2-40B4-BE49-F238E27FC236}">
                <a16:creationId xmlns:a16="http://schemas.microsoft.com/office/drawing/2014/main" id="{CD2CFE7F-FAC2-56DD-86C7-98761488851F}"/>
              </a:ext>
            </a:extLst>
          </p:cNvPr>
          <p:cNvSpPr/>
          <p:nvPr userDrawn="1"/>
        </p:nvSpPr>
        <p:spPr bwMode="auto">
          <a:xfrm>
            <a:off x="8664403" y="4607328"/>
            <a:ext cx="333548" cy="333546"/>
          </a:xfrm>
          <a:prstGeom prst="ellipse">
            <a:avLst/>
          </a:prstGeom>
          <a:solidFill>
            <a:schemeClr val="bg1"/>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dirty="0"/>
          </a:p>
        </p:txBody>
      </p:sp>
      <p:sp>
        <p:nvSpPr>
          <p:cNvPr id="6" name="Retângulo 5">
            <a:extLst>
              <a:ext uri="{FF2B5EF4-FFF2-40B4-BE49-F238E27FC236}">
                <a16:creationId xmlns:a16="http://schemas.microsoft.com/office/drawing/2014/main" id="{49C0DEE2-8D2B-3102-C1C8-D0AE4DB4F5C9}"/>
              </a:ext>
            </a:extLst>
          </p:cNvPr>
          <p:cNvSpPr/>
          <p:nvPr userDrawn="1"/>
        </p:nvSpPr>
        <p:spPr bwMode="auto">
          <a:xfrm>
            <a:off x="0" y="-1"/>
            <a:ext cx="9144000" cy="72000"/>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
        <p:nvSpPr>
          <p:cNvPr id="7" name="Retângulo 6">
            <a:extLst>
              <a:ext uri="{FF2B5EF4-FFF2-40B4-BE49-F238E27FC236}">
                <a16:creationId xmlns:a16="http://schemas.microsoft.com/office/drawing/2014/main" id="{45EB211C-F1CD-6723-89BA-A5C37FEC59B2}"/>
              </a:ext>
            </a:extLst>
          </p:cNvPr>
          <p:cNvSpPr/>
          <p:nvPr userDrawn="1"/>
        </p:nvSpPr>
        <p:spPr bwMode="auto">
          <a:xfrm>
            <a:off x="-1" y="5078924"/>
            <a:ext cx="9144001" cy="74084"/>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8" name="Imagem 7">
            <a:extLst>
              <a:ext uri="{FF2B5EF4-FFF2-40B4-BE49-F238E27FC236}">
                <a16:creationId xmlns:a16="http://schemas.microsoft.com/office/drawing/2014/main" id="{4CB4D0CB-CF2E-A4D4-947E-F15EECA616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4153" y="180148"/>
            <a:ext cx="1017440" cy="463795"/>
          </a:xfrm>
          <a:prstGeom prst="rect">
            <a:avLst/>
          </a:prstGeom>
        </p:spPr>
      </p:pic>
      <p:sp>
        <p:nvSpPr>
          <p:cNvPr id="3" name="Espaço Reservado para Número de Slide 4">
            <a:extLst>
              <a:ext uri="{FF2B5EF4-FFF2-40B4-BE49-F238E27FC236}">
                <a16:creationId xmlns:a16="http://schemas.microsoft.com/office/drawing/2014/main" id="{50CF492E-2316-E0D2-7F6B-8949748FA0D5}"/>
              </a:ext>
            </a:extLst>
          </p:cNvPr>
          <p:cNvSpPr>
            <a:spLocks noGrp="1"/>
          </p:cNvSpPr>
          <p:nvPr>
            <p:ph type="sldNum" sz="quarter" idx="12"/>
          </p:nvPr>
        </p:nvSpPr>
        <p:spPr>
          <a:xfrm>
            <a:off x="8618168" y="4563684"/>
            <a:ext cx="420832" cy="399667"/>
          </a:xfrm>
          <a:prstGeom prst="rect">
            <a:avLst/>
          </a:prstGeom>
        </p:spPr>
        <p:txBody>
          <a:bodyPr anchor="ctr"/>
          <a:lstStyle>
            <a:lvl1pPr algn="ctr">
              <a:defRPr sz="800">
                <a:solidFill>
                  <a:schemeClr val="tx1">
                    <a:lumMod val="50000"/>
                    <a:lumOff val="50000"/>
                  </a:schemeClr>
                </a:solidFill>
                <a:latin typeface="Montserrat" panose="00000500000000000000" pitchFamily="2" charset="0"/>
              </a:defRPr>
            </a:lvl1p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‹nº›</a:t>
            </a:fld>
            <a:endParaRPr lang="pt-BR" altLang="pt-BR" dirty="0">
              <a:ea typeface="ＭＳ Ｐゴシック" pitchFamily="34" charset="-128"/>
            </a:endParaRPr>
          </a:p>
        </p:txBody>
      </p:sp>
    </p:spTree>
    <p:extLst>
      <p:ext uri="{BB962C8B-B14F-4D97-AF65-F5344CB8AC3E}">
        <p14:creationId xmlns:p14="http://schemas.microsoft.com/office/powerpoint/2010/main" val="288928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CD2CFE7F-FAC2-56DD-86C7-98761488851F}"/>
              </a:ext>
            </a:extLst>
          </p:cNvPr>
          <p:cNvSpPr/>
          <p:nvPr userDrawn="1"/>
        </p:nvSpPr>
        <p:spPr bwMode="auto">
          <a:xfrm>
            <a:off x="8664403" y="4607328"/>
            <a:ext cx="333548" cy="333546"/>
          </a:xfrm>
          <a:prstGeom prst="ellipse">
            <a:avLst/>
          </a:prstGeom>
          <a:solidFill>
            <a:schemeClr val="bg1">
              <a:lumMod val="95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dirty="0"/>
          </a:p>
        </p:txBody>
      </p:sp>
      <p:sp>
        <p:nvSpPr>
          <p:cNvPr id="5" name="Espaço Reservado para Número de Slide 4">
            <a:extLst>
              <a:ext uri="{FF2B5EF4-FFF2-40B4-BE49-F238E27FC236}">
                <a16:creationId xmlns:a16="http://schemas.microsoft.com/office/drawing/2014/main" id="{687F9D41-6D2B-57CB-BC7F-724EF5751605}"/>
              </a:ext>
            </a:extLst>
          </p:cNvPr>
          <p:cNvSpPr>
            <a:spLocks noGrp="1"/>
          </p:cNvSpPr>
          <p:nvPr>
            <p:ph type="sldNum" sz="quarter" idx="12"/>
          </p:nvPr>
        </p:nvSpPr>
        <p:spPr>
          <a:xfrm>
            <a:off x="8618168" y="4563684"/>
            <a:ext cx="420832" cy="399667"/>
          </a:xfrm>
          <a:prstGeom prst="rect">
            <a:avLst/>
          </a:prstGeom>
        </p:spPr>
        <p:txBody>
          <a:bodyPr anchor="ctr"/>
          <a:lstStyle>
            <a:lvl1pPr algn="ctr">
              <a:defRPr sz="800">
                <a:solidFill>
                  <a:schemeClr val="tx1">
                    <a:lumMod val="50000"/>
                    <a:lumOff val="50000"/>
                  </a:schemeClr>
                </a:solidFill>
                <a:latin typeface="Montserrat" panose="00000500000000000000" pitchFamily="2" charset="0"/>
              </a:defRPr>
            </a:lvl1p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‹nº›</a:t>
            </a:fld>
            <a:endParaRPr lang="pt-BR" altLang="pt-BR" dirty="0">
              <a:ea typeface="ＭＳ Ｐゴシック" pitchFamily="34" charset="-128"/>
            </a:endParaRPr>
          </a:p>
        </p:txBody>
      </p:sp>
      <p:sp>
        <p:nvSpPr>
          <p:cNvPr id="6" name="Retângulo 5">
            <a:extLst>
              <a:ext uri="{FF2B5EF4-FFF2-40B4-BE49-F238E27FC236}">
                <a16:creationId xmlns:a16="http://schemas.microsoft.com/office/drawing/2014/main" id="{49C0DEE2-8D2B-3102-C1C8-D0AE4DB4F5C9}"/>
              </a:ext>
            </a:extLst>
          </p:cNvPr>
          <p:cNvSpPr/>
          <p:nvPr userDrawn="1"/>
        </p:nvSpPr>
        <p:spPr bwMode="auto">
          <a:xfrm>
            <a:off x="0" y="-1"/>
            <a:ext cx="9144000" cy="72000"/>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
        <p:nvSpPr>
          <p:cNvPr id="7" name="Retângulo 6">
            <a:extLst>
              <a:ext uri="{FF2B5EF4-FFF2-40B4-BE49-F238E27FC236}">
                <a16:creationId xmlns:a16="http://schemas.microsoft.com/office/drawing/2014/main" id="{45EB211C-F1CD-6723-89BA-A5C37FEC59B2}"/>
              </a:ext>
            </a:extLst>
          </p:cNvPr>
          <p:cNvSpPr/>
          <p:nvPr userDrawn="1"/>
        </p:nvSpPr>
        <p:spPr bwMode="auto">
          <a:xfrm>
            <a:off x="-1" y="5078924"/>
            <a:ext cx="9144001" cy="74084"/>
          </a:xfrm>
          <a:prstGeom prst="rect">
            <a:avLst/>
          </a:prstGeom>
          <a:solidFill>
            <a:srgbClr val="F37435"/>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Tree>
    <p:extLst>
      <p:ext uri="{BB962C8B-B14F-4D97-AF65-F5344CB8AC3E}">
        <p14:creationId xmlns:p14="http://schemas.microsoft.com/office/powerpoint/2010/main" val="290411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pic>
        <p:nvPicPr>
          <p:cNvPr id="9" name="Google Shape;54;p13">
            <a:extLst>
              <a:ext uri="{FF2B5EF4-FFF2-40B4-BE49-F238E27FC236}">
                <a16:creationId xmlns:a16="http://schemas.microsoft.com/office/drawing/2014/main" id="{99BF9EF3-5C83-0CAC-5985-F9AE6E728E09}"/>
              </a:ext>
            </a:extLst>
          </p:cNvPr>
          <p:cNvPicPr preferRelativeResize="0"/>
          <p:nvPr userDrawn="1"/>
        </p:nvPicPr>
        <p:blipFill>
          <a:blip r:embed="rId2">
            <a:duotone>
              <a:schemeClr val="accent3">
                <a:shade val="45000"/>
                <a:satMod val="135000"/>
              </a:schemeClr>
              <a:prstClr val="white"/>
            </a:duotone>
          </a:blip>
          <a:srcRect/>
          <a:stretch/>
        </p:blipFill>
        <p:spPr>
          <a:xfrm>
            <a:off x="2" y="0"/>
            <a:ext cx="9143998" cy="5143501"/>
          </a:xfrm>
          <a:prstGeom prst="rect">
            <a:avLst/>
          </a:prstGeom>
          <a:noFill/>
          <a:ln>
            <a:noFill/>
          </a:ln>
        </p:spPr>
      </p:pic>
      <p:sp>
        <p:nvSpPr>
          <p:cNvPr id="2" name="Elipse 1">
            <a:extLst>
              <a:ext uri="{FF2B5EF4-FFF2-40B4-BE49-F238E27FC236}">
                <a16:creationId xmlns:a16="http://schemas.microsoft.com/office/drawing/2014/main" id="{3A4F5C01-59B4-1DE9-D150-0C645B3A5951}"/>
              </a:ext>
            </a:extLst>
          </p:cNvPr>
          <p:cNvSpPr/>
          <p:nvPr userDrawn="1"/>
        </p:nvSpPr>
        <p:spPr bwMode="auto">
          <a:xfrm>
            <a:off x="8664403" y="4607328"/>
            <a:ext cx="333548" cy="333546"/>
          </a:xfrm>
          <a:prstGeom prst="ellipse">
            <a:avLst/>
          </a:prstGeom>
          <a:solidFill>
            <a:schemeClr val="bg1">
              <a:lumMod val="95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dirty="0"/>
          </a:p>
        </p:txBody>
      </p:sp>
      <p:sp>
        <p:nvSpPr>
          <p:cNvPr id="3" name="Espaço Reservado para Número de Slide 4">
            <a:extLst>
              <a:ext uri="{FF2B5EF4-FFF2-40B4-BE49-F238E27FC236}">
                <a16:creationId xmlns:a16="http://schemas.microsoft.com/office/drawing/2014/main" id="{18CF6BAA-39DB-CAA0-07FA-407D04FEFC11}"/>
              </a:ext>
            </a:extLst>
          </p:cNvPr>
          <p:cNvSpPr>
            <a:spLocks noGrp="1"/>
          </p:cNvSpPr>
          <p:nvPr>
            <p:ph type="sldNum" sz="quarter" idx="12"/>
          </p:nvPr>
        </p:nvSpPr>
        <p:spPr>
          <a:xfrm>
            <a:off x="8618168" y="4563684"/>
            <a:ext cx="420832" cy="399667"/>
          </a:xfrm>
          <a:prstGeom prst="rect">
            <a:avLst/>
          </a:prstGeom>
        </p:spPr>
        <p:txBody>
          <a:bodyPr anchor="ctr"/>
          <a:lstStyle>
            <a:lvl1pPr algn="ctr">
              <a:defRPr sz="800">
                <a:solidFill>
                  <a:schemeClr val="tx1">
                    <a:lumMod val="50000"/>
                    <a:lumOff val="50000"/>
                  </a:schemeClr>
                </a:solidFill>
                <a:latin typeface="Montserrat" panose="00000500000000000000" pitchFamily="2" charset="0"/>
              </a:defRPr>
            </a:lvl1p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‹nº›</a:t>
            </a:fld>
            <a:endParaRPr lang="pt-BR" altLang="pt-BR" dirty="0">
              <a:ea typeface="ＭＳ Ｐゴシック" pitchFamily="34" charset="-128"/>
            </a:endParaRPr>
          </a:p>
        </p:txBody>
      </p:sp>
    </p:spTree>
    <p:extLst>
      <p:ext uri="{BB962C8B-B14F-4D97-AF65-F5344CB8AC3E}">
        <p14:creationId xmlns:p14="http://schemas.microsoft.com/office/powerpoint/2010/main" val="4294009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73B889DC-A224-4472-4C3D-E31ABFE91958}"/>
              </a:ext>
            </a:extLst>
          </p:cNvPr>
          <p:cNvSpPr/>
          <p:nvPr userDrawn="1"/>
        </p:nvSpPr>
        <p:spPr bwMode="auto">
          <a:xfrm>
            <a:off x="8664403" y="4607328"/>
            <a:ext cx="333548" cy="333546"/>
          </a:xfrm>
          <a:prstGeom prst="ellipse">
            <a:avLst/>
          </a:prstGeom>
          <a:solidFill>
            <a:schemeClr val="bg1">
              <a:lumMod val="95000"/>
            </a:scheme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dirty="0"/>
          </a:p>
        </p:txBody>
      </p:sp>
      <p:sp>
        <p:nvSpPr>
          <p:cNvPr id="3" name="Espaço Reservado para Número de Slide 4">
            <a:extLst>
              <a:ext uri="{FF2B5EF4-FFF2-40B4-BE49-F238E27FC236}">
                <a16:creationId xmlns:a16="http://schemas.microsoft.com/office/drawing/2014/main" id="{27403A0C-A124-111F-B359-45683E584D82}"/>
              </a:ext>
            </a:extLst>
          </p:cNvPr>
          <p:cNvSpPr>
            <a:spLocks noGrp="1"/>
          </p:cNvSpPr>
          <p:nvPr>
            <p:ph type="sldNum" sz="quarter" idx="4"/>
          </p:nvPr>
        </p:nvSpPr>
        <p:spPr>
          <a:xfrm>
            <a:off x="8618168" y="4563684"/>
            <a:ext cx="420832" cy="399667"/>
          </a:xfrm>
          <a:prstGeom prst="rect">
            <a:avLst/>
          </a:prstGeom>
        </p:spPr>
        <p:txBody>
          <a:bodyPr anchor="ctr"/>
          <a:lstStyle>
            <a:lvl1pPr algn="ctr">
              <a:defRPr sz="800">
                <a:solidFill>
                  <a:schemeClr val="tx1">
                    <a:lumMod val="50000"/>
                    <a:lumOff val="50000"/>
                  </a:schemeClr>
                </a:solidFill>
                <a:latin typeface="Montserrat" panose="00000500000000000000" pitchFamily="2" charset="0"/>
              </a:defRPr>
            </a:lvl1p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‹nº›</a:t>
            </a:fld>
            <a:endParaRPr lang="pt-BR" altLang="pt-BR" dirty="0">
              <a:ea typeface="ＭＳ Ｐゴシック" pitchFamily="34" charset="-128"/>
            </a:endParaRPr>
          </a:p>
        </p:txBody>
      </p:sp>
    </p:spTree>
    <p:extLst>
      <p:ext uri="{BB962C8B-B14F-4D97-AF65-F5344CB8AC3E}">
        <p14:creationId xmlns:p14="http://schemas.microsoft.com/office/powerpoint/2010/main" val="3092046683"/>
      </p:ext>
    </p:extLst>
  </p:cSld>
  <p:clrMap bg1="lt1" tx1="dk1" bg2="lt2" tx2="dk2" accent1="accent1" accent2="accent2" accent3="accent3" accent4="accent4" accent5="accent5" accent6="accent6" hlink="hlink" folHlink="folHlink"/>
  <p:sldLayoutIdLst>
    <p:sldLayoutId id="2147483798" r:id="rId1"/>
    <p:sldLayoutId id="2147483814" r:id="rId2"/>
    <p:sldLayoutId id="2147483817" r:id="rId3"/>
    <p:sldLayoutId id="2147483815" r:id="rId4"/>
    <p:sldLayoutId id="2147483816" r:id="rId5"/>
  </p:sldLayoutIdLst>
  <p:hf hdr="0" ftr="0" dt="0"/>
  <p:txStyles>
    <p:titleStyle>
      <a:lvl1pPr algn="ctr" rtl="0" eaLnBrk="0" fontAlgn="base" hangingPunct="0">
        <a:spcBef>
          <a:spcPct val="0"/>
        </a:spcBef>
        <a:spcAft>
          <a:spcPct val="0"/>
        </a:spcAft>
        <a:defRPr sz="2400" b="0">
          <a:solidFill>
            <a:schemeClr val="bg1"/>
          </a:solidFill>
          <a:latin typeface="Leelawadee" panose="020B0502040204020203" pitchFamily="34" charset="-34"/>
          <a:ea typeface="ＭＳ Ｐゴシック" charset="0"/>
          <a:cs typeface="Leelawadee" panose="020B0502040204020203" pitchFamily="34" charset="-34"/>
        </a:defRPr>
      </a:lvl1pPr>
      <a:lvl2pPr algn="ctr" rtl="0" eaLnBrk="0" fontAlgn="base" hangingPunct="0">
        <a:spcBef>
          <a:spcPct val="0"/>
        </a:spcBef>
        <a:spcAft>
          <a:spcPct val="0"/>
        </a:spcAft>
        <a:defRPr sz="3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3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3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3400">
          <a:solidFill>
            <a:schemeClr val="tx2"/>
          </a:solidFill>
          <a:latin typeface="Arial" charset="0"/>
          <a:ea typeface="ＭＳ Ｐゴシック" charset="0"/>
          <a:cs typeface="Arial" charset="0"/>
        </a:defRPr>
      </a:lvl5pPr>
      <a:lvl6pPr marL="356616" algn="ctr" rtl="0" fontAlgn="base">
        <a:spcBef>
          <a:spcPct val="0"/>
        </a:spcBef>
        <a:spcAft>
          <a:spcPct val="0"/>
        </a:spcAft>
        <a:defRPr sz="3400">
          <a:solidFill>
            <a:schemeClr val="tx2"/>
          </a:solidFill>
          <a:latin typeface="Arial" charset="0"/>
          <a:cs typeface="Arial" charset="0"/>
        </a:defRPr>
      </a:lvl6pPr>
      <a:lvl7pPr marL="713232" algn="ctr" rtl="0" fontAlgn="base">
        <a:spcBef>
          <a:spcPct val="0"/>
        </a:spcBef>
        <a:spcAft>
          <a:spcPct val="0"/>
        </a:spcAft>
        <a:defRPr sz="3400">
          <a:solidFill>
            <a:schemeClr val="tx2"/>
          </a:solidFill>
          <a:latin typeface="Arial" charset="0"/>
          <a:cs typeface="Arial" charset="0"/>
        </a:defRPr>
      </a:lvl7pPr>
      <a:lvl8pPr marL="1069848" algn="ctr" rtl="0" fontAlgn="base">
        <a:spcBef>
          <a:spcPct val="0"/>
        </a:spcBef>
        <a:spcAft>
          <a:spcPct val="0"/>
        </a:spcAft>
        <a:defRPr sz="3400">
          <a:solidFill>
            <a:schemeClr val="tx2"/>
          </a:solidFill>
          <a:latin typeface="Arial" charset="0"/>
          <a:cs typeface="Arial" charset="0"/>
        </a:defRPr>
      </a:lvl8pPr>
      <a:lvl9pPr marL="1426464" algn="ctr" rtl="0" fontAlgn="base">
        <a:spcBef>
          <a:spcPct val="0"/>
        </a:spcBef>
        <a:spcAft>
          <a:spcPct val="0"/>
        </a:spcAft>
        <a:defRPr sz="3400">
          <a:solidFill>
            <a:schemeClr val="tx2"/>
          </a:solidFill>
          <a:latin typeface="Arial" charset="0"/>
          <a:cs typeface="Arial" charset="0"/>
        </a:defRPr>
      </a:lvl9pPr>
    </p:titleStyle>
    <p:bodyStyle>
      <a:lvl1pPr marL="267462" indent="-267462" algn="l" rtl="0" eaLnBrk="0" fontAlgn="base" hangingPunct="0">
        <a:spcBef>
          <a:spcPct val="20000"/>
        </a:spcBef>
        <a:spcAft>
          <a:spcPct val="0"/>
        </a:spcAft>
        <a:buClr>
          <a:srgbClr val="F37435"/>
        </a:buClr>
        <a:buChar char="•"/>
        <a:defRPr sz="2500">
          <a:solidFill>
            <a:schemeClr val="tx1">
              <a:lumMod val="65000"/>
              <a:lumOff val="35000"/>
            </a:schemeClr>
          </a:solidFill>
          <a:latin typeface="Leelawadee" panose="020B0502040204020203" pitchFamily="34" charset="-34"/>
          <a:ea typeface="ＭＳ Ｐゴシック" charset="0"/>
          <a:cs typeface="Leelawadee" panose="020B0502040204020203" pitchFamily="34" charset="-34"/>
        </a:defRPr>
      </a:lvl1pPr>
      <a:lvl2pPr marL="579501" indent="-222885" algn="l" rtl="0" eaLnBrk="0" fontAlgn="base" hangingPunct="0">
        <a:spcBef>
          <a:spcPct val="20000"/>
        </a:spcBef>
        <a:spcAft>
          <a:spcPct val="0"/>
        </a:spcAft>
        <a:buClr>
          <a:srgbClr val="F37435"/>
        </a:buClr>
        <a:buFont typeface="Courier New" panose="02070309020205020404" pitchFamily="49" charset="0"/>
        <a:buChar char="o"/>
        <a:defRPr sz="2200">
          <a:solidFill>
            <a:schemeClr val="tx1">
              <a:lumMod val="65000"/>
              <a:lumOff val="35000"/>
            </a:schemeClr>
          </a:solidFill>
          <a:latin typeface="Leelawadee" panose="020B0502040204020203" pitchFamily="34" charset="-34"/>
          <a:ea typeface="Arial" charset="0"/>
          <a:cs typeface="Leelawadee" panose="020B0502040204020203" pitchFamily="34" charset="-34"/>
        </a:defRPr>
      </a:lvl2pPr>
      <a:lvl3pPr marL="891540" indent="-178308" algn="l" rtl="0" eaLnBrk="0" fontAlgn="base" hangingPunct="0">
        <a:spcBef>
          <a:spcPct val="20000"/>
        </a:spcBef>
        <a:spcAft>
          <a:spcPct val="0"/>
        </a:spcAft>
        <a:buClr>
          <a:srgbClr val="F37435"/>
        </a:buClr>
        <a:buChar char="•"/>
        <a:defRPr sz="1900">
          <a:solidFill>
            <a:schemeClr val="tx1">
              <a:lumMod val="65000"/>
              <a:lumOff val="35000"/>
            </a:schemeClr>
          </a:solidFill>
          <a:latin typeface="Leelawadee" panose="020B0502040204020203" pitchFamily="34" charset="-34"/>
          <a:ea typeface="Arial" charset="0"/>
          <a:cs typeface="Leelawadee" panose="020B0502040204020203" pitchFamily="34" charset="-34"/>
        </a:defRPr>
      </a:lvl3pPr>
      <a:lvl4pPr marL="1248156" indent="-178308" algn="l" rtl="0" eaLnBrk="0" fontAlgn="base" hangingPunct="0">
        <a:spcBef>
          <a:spcPct val="20000"/>
        </a:spcBef>
        <a:spcAft>
          <a:spcPct val="0"/>
        </a:spcAft>
        <a:buClr>
          <a:srgbClr val="F37435"/>
        </a:buClr>
        <a:buChar char="–"/>
        <a:defRPr sz="1600">
          <a:solidFill>
            <a:schemeClr val="tx1">
              <a:lumMod val="65000"/>
              <a:lumOff val="35000"/>
            </a:schemeClr>
          </a:solidFill>
          <a:latin typeface="Leelawadee" panose="020B0502040204020203" pitchFamily="34" charset="-34"/>
          <a:ea typeface="Arial" charset="0"/>
          <a:cs typeface="Leelawadee" panose="020B0502040204020203" pitchFamily="34" charset="-34"/>
        </a:defRPr>
      </a:lvl4pPr>
      <a:lvl5pPr marL="1604772" indent="-178308" algn="l" rtl="0" eaLnBrk="0" fontAlgn="base" hangingPunct="0">
        <a:spcBef>
          <a:spcPct val="20000"/>
        </a:spcBef>
        <a:spcAft>
          <a:spcPct val="0"/>
        </a:spcAft>
        <a:buClr>
          <a:srgbClr val="F37435"/>
        </a:buClr>
        <a:buChar char="»"/>
        <a:defRPr sz="1600">
          <a:solidFill>
            <a:schemeClr val="tx1">
              <a:lumMod val="65000"/>
              <a:lumOff val="35000"/>
            </a:schemeClr>
          </a:solidFill>
          <a:latin typeface="Leelawadee" panose="020B0502040204020203" pitchFamily="34" charset="-34"/>
          <a:ea typeface="Arial" charset="0"/>
          <a:cs typeface="Leelawadee" panose="020B0502040204020203" pitchFamily="34" charset="-34"/>
        </a:defRPr>
      </a:lvl5pPr>
      <a:lvl6pPr marL="1961388" indent="-178308" algn="l" rtl="0" fontAlgn="base">
        <a:spcBef>
          <a:spcPct val="20000"/>
        </a:spcBef>
        <a:spcAft>
          <a:spcPct val="0"/>
        </a:spcAft>
        <a:buChar char="»"/>
        <a:defRPr sz="1600">
          <a:solidFill>
            <a:schemeClr val="tx1"/>
          </a:solidFill>
          <a:latin typeface="+mn-lt"/>
          <a:cs typeface="+mn-cs"/>
        </a:defRPr>
      </a:lvl6pPr>
      <a:lvl7pPr marL="2318004" indent="-178308" algn="l" rtl="0" fontAlgn="base">
        <a:spcBef>
          <a:spcPct val="20000"/>
        </a:spcBef>
        <a:spcAft>
          <a:spcPct val="0"/>
        </a:spcAft>
        <a:buChar char="»"/>
        <a:defRPr sz="1600">
          <a:solidFill>
            <a:schemeClr val="tx1"/>
          </a:solidFill>
          <a:latin typeface="+mn-lt"/>
          <a:cs typeface="+mn-cs"/>
        </a:defRPr>
      </a:lvl7pPr>
      <a:lvl8pPr marL="2674620" indent="-178308" algn="l" rtl="0" fontAlgn="base">
        <a:spcBef>
          <a:spcPct val="20000"/>
        </a:spcBef>
        <a:spcAft>
          <a:spcPct val="0"/>
        </a:spcAft>
        <a:buChar char="»"/>
        <a:defRPr sz="1600">
          <a:solidFill>
            <a:schemeClr val="tx1"/>
          </a:solidFill>
          <a:latin typeface="+mn-lt"/>
          <a:cs typeface="+mn-cs"/>
        </a:defRPr>
      </a:lvl8pPr>
      <a:lvl9pPr marL="3031236" indent="-178308" algn="l" rtl="0" fontAlgn="base">
        <a:spcBef>
          <a:spcPct val="20000"/>
        </a:spcBef>
        <a:spcAft>
          <a:spcPct val="0"/>
        </a:spcAft>
        <a:buChar char="»"/>
        <a:defRPr sz="1600">
          <a:solidFill>
            <a:schemeClr val="tx1"/>
          </a:solidFill>
          <a:latin typeface="+mn-lt"/>
          <a:cs typeface="+mn-cs"/>
        </a:defRPr>
      </a:lvl9pPr>
    </p:bodyStyle>
    <p:otherStyle>
      <a:defPPr>
        <a:defRPr lang="pt-PT"/>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aiqon.com.br/blog/3-maiores-ataques-ocorridos-no-brasil-em-2022/" TargetMode="Externa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cnnbrasil.com.br/tecnologia/levantamento-mostra-que-ataques-ciberneticos-no-brasil-cresceram-94/"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hyperlink" Target="https://www.argentina.gob.ar/superintendencia-de-seguros"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tramitesadistancia.gob.ar/" TargetMode="External"/><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cic.cnseg.org.br/events/view/1377" TargetMode="Externa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5;p13">
            <a:extLst>
              <a:ext uri="{FF2B5EF4-FFF2-40B4-BE49-F238E27FC236}">
                <a16:creationId xmlns:a16="http://schemas.microsoft.com/office/drawing/2014/main" id="{CD7943EE-4D93-9C75-ADFA-B984F8F3EC06}"/>
              </a:ext>
            </a:extLst>
          </p:cNvPr>
          <p:cNvSpPr txBox="1"/>
          <p:nvPr/>
        </p:nvSpPr>
        <p:spPr>
          <a:xfrm>
            <a:off x="438805" y="1644004"/>
            <a:ext cx="7782632" cy="2104551"/>
          </a:xfrm>
          <a:prstGeom prst="rect">
            <a:avLst/>
          </a:prstGeom>
          <a:noFill/>
          <a:ln>
            <a:noFill/>
          </a:ln>
        </p:spPr>
        <p:txBody>
          <a:bodyPr spcFirstLastPara="1" wrap="square" lIns="91425" tIns="91425" rIns="91425" bIns="91425" anchor="ctr" anchorCtr="0">
            <a:noAutofit/>
          </a:bodyPr>
          <a:lstStyle/>
          <a:p>
            <a:pPr algn="ctr"/>
            <a:r>
              <a:rPr lang="pt-BR" sz="4000" dirty="0">
                <a:solidFill>
                  <a:schemeClr val="lt1"/>
                </a:solidFill>
                <a:latin typeface="Montserrat Black"/>
                <a:ea typeface="Montserrat Black"/>
                <a:cs typeface="Montserrat Black"/>
                <a:sym typeface="Montserrat Black"/>
              </a:rPr>
              <a:t>Compartilhamento de Incidentes Cibernéticos </a:t>
            </a:r>
            <a:r>
              <a:rPr lang="pt-BR" sz="4000" dirty="0">
                <a:solidFill>
                  <a:schemeClr val="lt1"/>
                </a:solidFill>
                <a:latin typeface="Montserrat" panose="00000500000000000000" pitchFamily="2" charset="0"/>
                <a:ea typeface="Montserrat Black"/>
                <a:cs typeface="Montserrat Black"/>
                <a:sym typeface="Montserrat Black"/>
              </a:rPr>
              <a:t>(CIC)</a:t>
            </a:r>
          </a:p>
        </p:txBody>
      </p:sp>
      <p:pic>
        <p:nvPicPr>
          <p:cNvPr id="5" name="Google Shape;56;p13">
            <a:extLst>
              <a:ext uri="{FF2B5EF4-FFF2-40B4-BE49-F238E27FC236}">
                <a16:creationId xmlns:a16="http://schemas.microsoft.com/office/drawing/2014/main" id="{D9307EC9-109B-1ABA-492F-65A40F1E51EC}"/>
              </a:ext>
            </a:extLst>
          </p:cNvPr>
          <p:cNvPicPr preferRelativeResize="0"/>
          <p:nvPr/>
        </p:nvPicPr>
        <p:blipFill>
          <a:blip r:embed="rId2">
            <a:alphaModFix/>
          </a:blip>
          <a:stretch>
            <a:fillRect/>
          </a:stretch>
        </p:blipFill>
        <p:spPr>
          <a:xfrm>
            <a:off x="3464559" y="533105"/>
            <a:ext cx="2011682" cy="903682"/>
          </a:xfrm>
          <a:prstGeom prst="rect">
            <a:avLst/>
          </a:prstGeom>
          <a:noFill/>
          <a:ln>
            <a:noFill/>
          </a:ln>
        </p:spPr>
      </p:pic>
      <p:sp>
        <p:nvSpPr>
          <p:cNvPr id="3" name="Google Shape;57;p13">
            <a:extLst>
              <a:ext uri="{FF2B5EF4-FFF2-40B4-BE49-F238E27FC236}">
                <a16:creationId xmlns:a16="http://schemas.microsoft.com/office/drawing/2014/main" id="{9503B624-3955-B76F-C1EA-19F27A24240D}"/>
              </a:ext>
            </a:extLst>
          </p:cNvPr>
          <p:cNvSpPr txBox="1"/>
          <p:nvPr/>
        </p:nvSpPr>
        <p:spPr>
          <a:xfrm>
            <a:off x="438805" y="4225452"/>
            <a:ext cx="6051508" cy="738633"/>
          </a:xfrm>
          <a:prstGeom prst="rect">
            <a:avLst/>
          </a:prstGeom>
          <a:noFill/>
          <a:ln>
            <a:noFill/>
          </a:ln>
        </p:spPr>
        <p:txBody>
          <a:bodyPr spcFirstLastPara="1" wrap="square" lIns="91425" tIns="91425" rIns="91425" bIns="91425" anchor="t" anchorCtr="0">
            <a:spAutoFit/>
          </a:bodyPr>
          <a:lstStyle/>
          <a:p>
            <a:pPr lvl="0"/>
            <a:r>
              <a:rPr lang="pt-BR" sz="1800" dirty="0">
                <a:solidFill>
                  <a:schemeClr val="lt1"/>
                </a:solidFill>
                <a:latin typeface="Montserrat SemiBold"/>
                <a:ea typeface="Montserrat SemiBold"/>
                <a:cs typeface="Montserrat SemiBold"/>
                <a:sym typeface="Montserrat SemiBold"/>
              </a:rPr>
              <a:t>Diretoria de Serviços às Associadas (DISERV)</a:t>
            </a:r>
          </a:p>
          <a:p>
            <a:pPr lvl="0"/>
            <a:r>
              <a:rPr lang="en" sz="1800" dirty="0">
                <a:solidFill>
                  <a:schemeClr val="lt1"/>
                </a:solidFill>
                <a:latin typeface="Montserrat"/>
                <a:ea typeface="Montserrat"/>
                <a:cs typeface="Montserrat"/>
                <a:sym typeface="Montserrat"/>
              </a:rPr>
              <a:t>Abril de 2023</a:t>
            </a:r>
            <a:endParaRPr sz="1800" dirty="0">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5402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6A6BFABF-BB2F-1B05-5413-071B6B99D36F}"/>
              </a:ext>
            </a:extLst>
          </p:cNvPr>
          <p:cNvPicPr>
            <a:picLocks noChangeAspect="1"/>
          </p:cNvPicPr>
          <p:nvPr/>
        </p:nvPicPr>
        <p:blipFill rotWithShape="1">
          <a:blip r:embed="rId3">
            <a:duotone>
              <a:prstClr val="black"/>
              <a:srgbClr val="D9C3A5">
                <a:tint val="50000"/>
                <a:satMod val="180000"/>
              </a:srgbClr>
            </a:duotone>
          </a:blip>
          <a:srcRect l="21770" r="21770"/>
          <a:stretch/>
        </p:blipFill>
        <p:spPr>
          <a:xfrm>
            <a:off x="5474056" y="1272576"/>
            <a:ext cx="3399584" cy="3386930"/>
          </a:xfrm>
          <a:prstGeom prst="roundRect">
            <a:avLst>
              <a:gd name="adj" fmla="val 6811"/>
            </a:avLst>
          </a:prstGeom>
          <a:ln>
            <a:noFill/>
          </a:ln>
          <a:effectLst/>
        </p:spPr>
      </p:pic>
      <p:sp>
        <p:nvSpPr>
          <p:cNvPr id="67" name="Espaço Reservado para Número de Slide 66">
            <a:extLst>
              <a:ext uri="{FF2B5EF4-FFF2-40B4-BE49-F238E27FC236}">
                <a16:creationId xmlns:a16="http://schemas.microsoft.com/office/drawing/2014/main" id="{9CE55E99-739F-EC84-1EDC-AF52DA9FED34}"/>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2</a:t>
            </a:fld>
            <a:endParaRPr lang="pt-BR" altLang="pt-BR" dirty="0">
              <a:ea typeface="ＭＳ Ｐゴシック" pitchFamily="34" charset="-128"/>
            </a:endParaRPr>
          </a:p>
        </p:txBody>
      </p:sp>
      <p:sp>
        <p:nvSpPr>
          <p:cNvPr id="7" name="Retângulo: Cantos Arredondados 6">
            <a:extLst>
              <a:ext uri="{FF2B5EF4-FFF2-40B4-BE49-F238E27FC236}">
                <a16:creationId xmlns:a16="http://schemas.microsoft.com/office/drawing/2014/main" id="{B118F74D-C457-5039-E948-1EB8CDCC1B90}"/>
              </a:ext>
            </a:extLst>
          </p:cNvPr>
          <p:cNvSpPr/>
          <p:nvPr/>
        </p:nvSpPr>
        <p:spPr bwMode="auto">
          <a:xfrm>
            <a:off x="5474056" y="1272575"/>
            <a:ext cx="3399584" cy="3386931"/>
          </a:xfrm>
          <a:prstGeom prst="roundRect">
            <a:avLst>
              <a:gd name="adj" fmla="val 7421"/>
            </a:avLst>
          </a:prstGeom>
          <a:solidFill>
            <a:srgbClr val="ED7D31">
              <a:alpha val="40000"/>
            </a:srgbClr>
          </a:solidFill>
          <a:ln>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sp>
        <p:nvSpPr>
          <p:cNvPr id="17" name="CaixaDeTexto 16">
            <a:extLst>
              <a:ext uri="{FF2B5EF4-FFF2-40B4-BE49-F238E27FC236}">
                <a16:creationId xmlns:a16="http://schemas.microsoft.com/office/drawing/2014/main" id="{D8D87BF6-5405-1E4F-9FD2-A55E6EDDC9B2}"/>
              </a:ext>
            </a:extLst>
          </p:cNvPr>
          <p:cNvSpPr txBox="1"/>
          <p:nvPr/>
        </p:nvSpPr>
        <p:spPr>
          <a:xfrm>
            <a:off x="608489" y="2085861"/>
            <a:ext cx="4697419" cy="2677656"/>
          </a:xfrm>
          <a:prstGeom prst="rect">
            <a:avLst/>
          </a:prstGeom>
          <a:noFill/>
        </p:spPr>
        <p:txBody>
          <a:bodyPr wrap="square" rtlCol="0">
            <a:spAutoFit/>
          </a:bodyPr>
          <a:lstStyle/>
          <a:p>
            <a:r>
              <a:rPr lang="pt-BR" b="1" dirty="0">
                <a:solidFill>
                  <a:schemeClr val="tx1">
                    <a:lumMod val="65000"/>
                    <a:lumOff val="35000"/>
                  </a:schemeClr>
                </a:solidFill>
                <a:latin typeface="Montserrat" panose="00000500000000000000" pitchFamily="2" charset="0"/>
              </a:rPr>
              <a:t>Em 2021 </a:t>
            </a:r>
            <a:r>
              <a:rPr lang="pt-BR" dirty="0">
                <a:solidFill>
                  <a:schemeClr val="tx1">
                    <a:lumMod val="65000"/>
                    <a:lumOff val="35000"/>
                  </a:schemeClr>
                </a:solidFill>
                <a:latin typeface="Montserrat" panose="00000500000000000000" pitchFamily="2" charset="0"/>
              </a:rPr>
              <a:t>foram registrados prejuízos de mais de </a:t>
            </a:r>
            <a:r>
              <a:rPr lang="pt-BR" b="1" dirty="0">
                <a:solidFill>
                  <a:schemeClr val="tx1">
                    <a:lumMod val="65000"/>
                    <a:lumOff val="35000"/>
                  </a:schemeClr>
                </a:solidFill>
                <a:latin typeface="Montserrat" panose="00000500000000000000" pitchFamily="2" charset="0"/>
              </a:rPr>
              <a:t>US$ 6 trilhões </a:t>
            </a:r>
            <a:r>
              <a:rPr lang="pt-BR" dirty="0">
                <a:solidFill>
                  <a:schemeClr val="tx1">
                    <a:lumMod val="65000"/>
                    <a:lumOff val="35000"/>
                  </a:schemeClr>
                </a:solidFill>
                <a:latin typeface="Montserrat" panose="00000500000000000000" pitchFamily="2" charset="0"/>
              </a:rPr>
              <a:t>decorrentes de ataques cibernéticos </a:t>
            </a:r>
            <a:r>
              <a:rPr lang="pt-BR" sz="1100" dirty="0">
                <a:solidFill>
                  <a:schemeClr val="tx1">
                    <a:lumMod val="65000"/>
                    <a:lumOff val="35000"/>
                  </a:schemeClr>
                </a:solidFill>
                <a:latin typeface="Montserrat" panose="00000500000000000000" pitchFamily="2" charset="0"/>
              </a:rPr>
              <a:t>(</a:t>
            </a:r>
            <a:r>
              <a:rPr lang="pt-BR" sz="1100" b="1" dirty="0">
                <a:solidFill>
                  <a:schemeClr val="tx1">
                    <a:lumMod val="65000"/>
                    <a:lumOff val="35000"/>
                  </a:schemeClr>
                </a:solidFill>
                <a:latin typeface="Montserrat" panose="00000500000000000000" pitchFamily="2" charset="0"/>
              </a:rPr>
              <a:t>Fonte</a:t>
            </a:r>
            <a:r>
              <a:rPr lang="pt-BR" sz="1100" dirty="0">
                <a:solidFill>
                  <a:schemeClr val="tx1">
                    <a:lumMod val="65000"/>
                    <a:lumOff val="35000"/>
                  </a:schemeClr>
                </a:solidFill>
                <a:latin typeface="Montserrat" panose="00000500000000000000" pitchFamily="2" charset="0"/>
              </a:rPr>
              <a:t>: Cybersecurity Ventures)</a:t>
            </a:r>
            <a:endParaRPr lang="pt-BR" dirty="0">
              <a:solidFill>
                <a:schemeClr val="tx1">
                  <a:lumMod val="65000"/>
                  <a:lumOff val="35000"/>
                </a:schemeClr>
              </a:solidFill>
              <a:latin typeface="Montserrat" panose="00000500000000000000" pitchFamily="2" charset="0"/>
            </a:endParaRPr>
          </a:p>
          <a:p>
            <a:endParaRPr lang="pt-BR" dirty="0">
              <a:solidFill>
                <a:schemeClr val="tx1">
                  <a:lumMod val="65000"/>
                  <a:lumOff val="35000"/>
                </a:schemeClr>
              </a:solidFill>
              <a:latin typeface="Montserrat" panose="00000500000000000000" pitchFamily="2" charset="0"/>
            </a:endParaRPr>
          </a:p>
          <a:p>
            <a:r>
              <a:rPr lang="pt-BR" b="1" dirty="0">
                <a:solidFill>
                  <a:schemeClr val="tx1">
                    <a:lumMod val="65000"/>
                    <a:lumOff val="35000"/>
                  </a:schemeClr>
                </a:solidFill>
                <a:latin typeface="Montserrat" panose="00000500000000000000" pitchFamily="2" charset="0"/>
              </a:rPr>
              <a:t>Em 2022</a:t>
            </a:r>
            <a:r>
              <a:rPr lang="pt-BR" dirty="0">
                <a:solidFill>
                  <a:schemeClr val="tx1">
                    <a:lumMod val="65000"/>
                    <a:lumOff val="35000"/>
                  </a:schemeClr>
                </a:solidFill>
                <a:latin typeface="Montserrat" panose="00000500000000000000" pitchFamily="2" charset="0"/>
              </a:rPr>
              <a:t>, segundo relatório, o país só ficou atrás dos Estados Unidos em número de ciberataques </a:t>
            </a:r>
            <a:r>
              <a:rPr lang="pt-BR" sz="1100" dirty="0">
                <a:solidFill>
                  <a:schemeClr val="tx1">
                    <a:lumMod val="65000"/>
                    <a:lumOff val="35000"/>
                  </a:schemeClr>
                </a:solidFill>
                <a:latin typeface="Montserrat" panose="00000500000000000000" pitchFamily="2" charset="0"/>
              </a:rPr>
              <a:t>(</a:t>
            </a:r>
            <a:r>
              <a:rPr lang="pt-BR" sz="1100" b="1" dirty="0">
                <a:solidFill>
                  <a:schemeClr val="tx1">
                    <a:lumMod val="65000"/>
                    <a:lumOff val="35000"/>
                  </a:schemeClr>
                </a:solidFill>
                <a:latin typeface="Montserrat" panose="00000500000000000000" pitchFamily="2" charset="0"/>
              </a:rPr>
              <a:t>Fonte</a:t>
            </a:r>
            <a:r>
              <a:rPr lang="pt-BR" sz="1100" dirty="0">
                <a:solidFill>
                  <a:schemeClr val="tx1">
                    <a:lumMod val="65000"/>
                    <a:lumOff val="35000"/>
                  </a:schemeClr>
                </a:solidFill>
                <a:latin typeface="Montserrat" panose="00000500000000000000" pitchFamily="2" charset="0"/>
              </a:rPr>
              <a:t>: R7 / </a:t>
            </a:r>
            <a:r>
              <a:rPr lang="pt-BR" sz="1100" dirty="0" err="1">
                <a:solidFill>
                  <a:schemeClr val="tx1">
                    <a:lumMod val="65000"/>
                    <a:lumOff val="35000"/>
                  </a:schemeClr>
                </a:solidFill>
                <a:latin typeface="Montserrat" panose="00000500000000000000" pitchFamily="2" charset="0"/>
              </a:rPr>
              <a:t>Netscout</a:t>
            </a:r>
            <a:r>
              <a:rPr lang="pt-BR" sz="1100" dirty="0">
                <a:solidFill>
                  <a:schemeClr val="tx1">
                    <a:lumMod val="65000"/>
                    <a:lumOff val="35000"/>
                  </a:schemeClr>
                </a:solidFill>
                <a:latin typeface="Montserrat" panose="00000500000000000000" pitchFamily="2" charset="0"/>
              </a:rPr>
              <a:t>)</a:t>
            </a:r>
          </a:p>
          <a:p>
            <a:endParaRPr lang="pt-BR" dirty="0">
              <a:solidFill>
                <a:schemeClr val="tx1">
                  <a:lumMod val="65000"/>
                  <a:lumOff val="35000"/>
                </a:schemeClr>
              </a:solidFill>
              <a:latin typeface="Montserrat" panose="00000500000000000000" pitchFamily="2" charset="0"/>
            </a:endParaRPr>
          </a:p>
          <a:p>
            <a:r>
              <a:rPr lang="pt-BR" b="1" dirty="0">
                <a:solidFill>
                  <a:schemeClr val="tx1">
                    <a:lumMod val="65000"/>
                    <a:lumOff val="35000"/>
                  </a:schemeClr>
                </a:solidFill>
                <a:latin typeface="Montserrat" panose="00000500000000000000" pitchFamily="2" charset="0"/>
              </a:rPr>
              <a:t>O Barômetro de Risco 2023 da Allianz Holding </a:t>
            </a:r>
            <a:r>
              <a:rPr lang="pt-BR" dirty="0">
                <a:solidFill>
                  <a:schemeClr val="tx1">
                    <a:lumMod val="65000"/>
                    <a:lumOff val="35000"/>
                  </a:schemeClr>
                </a:solidFill>
                <a:latin typeface="Montserrat" panose="00000500000000000000" pitchFamily="2" charset="0"/>
              </a:rPr>
              <a:t>classificou os incidentes cibernéticos como a maior ameaça para os negócios pelo segundo ano consecutivo </a:t>
            </a:r>
            <a:r>
              <a:rPr lang="pt-BR" sz="1100" dirty="0">
                <a:solidFill>
                  <a:schemeClr val="tx1">
                    <a:lumMod val="65000"/>
                    <a:lumOff val="35000"/>
                  </a:schemeClr>
                </a:solidFill>
                <a:latin typeface="Montserrat" panose="00000500000000000000" pitchFamily="2" charset="0"/>
              </a:rPr>
              <a:t>(</a:t>
            </a:r>
            <a:r>
              <a:rPr lang="pt-BR" sz="1100" b="1" dirty="0">
                <a:solidFill>
                  <a:schemeClr val="tx1">
                    <a:lumMod val="65000"/>
                    <a:lumOff val="35000"/>
                  </a:schemeClr>
                </a:solidFill>
                <a:latin typeface="Montserrat" panose="00000500000000000000" pitchFamily="2" charset="0"/>
              </a:rPr>
              <a:t>Fonte</a:t>
            </a:r>
            <a:r>
              <a:rPr lang="pt-BR" sz="1100" dirty="0">
                <a:solidFill>
                  <a:schemeClr val="tx1">
                    <a:lumMod val="65000"/>
                    <a:lumOff val="35000"/>
                  </a:schemeClr>
                </a:solidFill>
                <a:latin typeface="Montserrat" panose="00000500000000000000" pitchFamily="2" charset="0"/>
              </a:rPr>
              <a:t>: </a:t>
            </a:r>
            <a:r>
              <a:rPr lang="pt-BR" sz="1100" dirty="0" err="1">
                <a:solidFill>
                  <a:schemeClr val="tx1">
                    <a:lumMod val="65000"/>
                    <a:lumOff val="35000"/>
                  </a:schemeClr>
                </a:solidFill>
                <a:latin typeface="Montserrat" panose="00000500000000000000" pitchFamily="2" charset="0"/>
              </a:rPr>
              <a:t>CybertechBr</a:t>
            </a:r>
            <a:r>
              <a:rPr lang="pt-BR" sz="1100" dirty="0">
                <a:solidFill>
                  <a:schemeClr val="tx1">
                    <a:lumMod val="65000"/>
                    <a:lumOff val="35000"/>
                  </a:schemeClr>
                </a:solidFill>
                <a:latin typeface="Montserrat" panose="00000500000000000000" pitchFamily="2" charset="0"/>
              </a:rPr>
              <a:t>)</a:t>
            </a:r>
            <a:endParaRPr lang="pt-BR" dirty="0">
              <a:solidFill>
                <a:schemeClr val="tx1">
                  <a:lumMod val="65000"/>
                  <a:lumOff val="35000"/>
                </a:schemeClr>
              </a:solidFill>
              <a:latin typeface="Montserrat" panose="00000500000000000000" pitchFamily="2" charset="0"/>
            </a:endParaRPr>
          </a:p>
        </p:txBody>
      </p:sp>
      <p:sp>
        <p:nvSpPr>
          <p:cNvPr id="2" name="CaixaDeTexto 1">
            <a:extLst>
              <a:ext uri="{FF2B5EF4-FFF2-40B4-BE49-F238E27FC236}">
                <a16:creationId xmlns:a16="http://schemas.microsoft.com/office/drawing/2014/main" id="{243575DF-B276-1604-C0C0-118913341DEF}"/>
              </a:ext>
            </a:extLst>
          </p:cNvPr>
          <p:cNvSpPr txBox="1"/>
          <p:nvPr/>
        </p:nvSpPr>
        <p:spPr>
          <a:xfrm>
            <a:off x="347134" y="272620"/>
            <a:ext cx="7590398"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Risco Cibernético</a:t>
            </a:r>
          </a:p>
          <a:p>
            <a:r>
              <a:rPr lang="pt-BR" sz="1600" dirty="0">
                <a:solidFill>
                  <a:schemeClr val="bg1">
                    <a:lumMod val="50000"/>
                  </a:schemeClr>
                </a:solidFill>
                <a:latin typeface="Montserrat" panose="00000500000000000000" pitchFamily="2" charset="0"/>
              </a:rPr>
              <a:t>Precisamos estar seguros e proteger nossos clientes</a:t>
            </a:r>
          </a:p>
        </p:txBody>
      </p:sp>
      <p:sp>
        <p:nvSpPr>
          <p:cNvPr id="3" name="CaixaDeTexto 2">
            <a:extLst>
              <a:ext uri="{FF2B5EF4-FFF2-40B4-BE49-F238E27FC236}">
                <a16:creationId xmlns:a16="http://schemas.microsoft.com/office/drawing/2014/main" id="{8C7A732F-839B-1C94-32E3-558A2E90B7FD}"/>
              </a:ext>
            </a:extLst>
          </p:cNvPr>
          <p:cNvSpPr txBox="1"/>
          <p:nvPr/>
        </p:nvSpPr>
        <p:spPr>
          <a:xfrm>
            <a:off x="347135" y="1272576"/>
            <a:ext cx="4958774" cy="707886"/>
          </a:xfrm>
          <a:prstGeom prst="rect">
            <a:avLst/>
          </a:prstGeom>
          <a:noFill/>
        </p:spPr>
        <p:txBody>
          <a:bodyPr wrap="square" rtlCol="0">
            <a:spAutoFit/>
          </a:bodyPr>
          <a:lstStyle/>
          <a:p>
            <a:r>
              <a:rPr lang="pt-BR" sz="2000" b="1" dirty="0">
                <a:solidFill>
                  <a:srgbClr val="ED7D31"/>
                </a:solidFill>
                <a:latin typeface="Montserrat" panose="00000500000000000000" pitchFamily="2" charset="0"/>
              </a:rPr>
              <a:t>Brasil é um dos principais alvos de ataques cibernéticos no mundo</a:t>
            </a:r>
            <a:endParaRPr lang="pt-BR" dirty="0">
              <a:solidFill>
                <a:srgbClr val="ED7D31"/>
              </a:solidFill>
              <a:latin typeface="Montserrat" panose="00000500000000000000" pitchFamily="2" charset="0"/>
            </a:endParaRPr>
          </a:p>
        </p:txBody>
      </p:sp>
      <p:grpSp>
        <p:nvGrpSpPr>
          <p:cNvPr id="14" name="Agrupar 13">
            <a:extLst>
              <a:ext uri="{FF2B5EF4-FFF2-40B4-BE49-F238E27FC236}">
                <a16:creationId xmlns:a16="http://schemas.microsoft.com/office/drawing/2014/main" id="{72835C3C-8F50-52CE-D839-F0B0DB413C08}"/>
              </a:ext>
            </a:extLst>
          </p:cNvPr>
          <p:cNvGrpSpPr/>
          <p:nvPr/>
        </p:nvGrpSpPr>
        <p:grpSpPr>
          <a:xfrm>
            <a:off x="5804548" y="2175810"/>
            <a:ext cx="2813620" cy="1283434"/>
            <a:chOff x="5804548" y="2175810"/>
            <a:chExt cx="2813620" cy="1283434"/>
          </a:xfrm>
        </p:grpSpPr>
        <p:sp>
          <p:nvSpPr>
            <p:cNvPr id="16" name="CaixaDeTexto 15">
              <a:extLst>
                <a:ext uri="{FF2B5EF4-FFF2-40B4-BE49-F238E27FC236}">
                  <a16:creationId xmlns:a16="http://schemas.microsoft.com/office/drawing/2014/main" id="{5559B8F6-588D-C2B9-5886-7F13876E30A3}"/>
                </a:ext>
              </a:extLst>
            </p:cNvPr>
            <p:cNvSpPr txBox="1"/>
            <p:nvPr/>
          </p:nvSpPr>
          <p:spPr>
            <a:xfrm>
              <a:off x="5804548" y="3151467"/>
              <a:ext cx="2813620" cy="307777"/>
            </a:xfrm>
            <a:prstGeom prst="rect">
              <a:avLst/>
            </a:prstGeom>
            <a:noFill/>
          </p:spPr>
          <p:txBody>
            <a:bodyPr wrap="square" rtlCol="0">
              <a:spAutoFit/>
            </a:bodyPr>
            <a:lstStyle/>
            <a:p>
              <a:pPr algn="ctr"/>
              <a:r>
                <a:rPr lang="pt-BR" b="1" dirty="0">
                  <a:solidFill>
                    <a:schemeClr val="bg1"/>
                  </a:solidFill>
                  <a:effectLst>
                    <a:outerShdw blurRad="38100" dist="38100" dir="2700000" algn="tl">
                      <a:srgbClr val="000000">
                        <a:alpha val="43137"/>
                      </a:srgbClr>
                    </a:outerShdw>
                  </a:effectLst>
                  <a:latin typeface="Montserrat" panose="00000500000000000000" pitchFamily="2" charset="0"/>
                </a:rPr>
                <a:t>No 3º trimestre de 2022*</a:t>
              </a:r>
            </a:p>
          </p:txBody>
        </p:sp>
        <p:pic>
          <p:nvPicPr>
            <p:cNvPr id="8" name="Imagem 7">
              <a:extLst>
                <a:ext uri="{FF2B5EF4-FFF2-40B4-BE49-F238E27FC236}">
                  <a16:creationId xmlns:a16="http://schemas.microsoft.com/office/drawing/2014/main" id="{4E0E2C08-C0FC-872C-DB39-FA39CB255A0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6007540" y="2347704"/>
              <a:ext cx="707887" cy="707887"/>
            </a:xfrm>
            <a:prstGeom prst="rect">
              <a:avLst/>
            </a:prstGeom>
          </p:spPr>
        </p:pic>
        <p:sp>
          <p:nvSpPr>
            <p:cNvPr id="9" name="CaixaDeTexto 8">
              <a:extLst>
                <a:ext uri="{FF2B5EF4-FFF2-40B4-BE49-F238E27FC236}">
                  <a16:creationId xmlns:a16="http://schemas.microsoft.com/office/drawing/2014/main" id="{17EE38DE-AA5D-442C-39BC-3418846A2BD2}"/>
                </a:ext>
              </a:extLst>
            </p:cNvPr>
            <p:cNvSpPr txBox="1"/>
            <p:nvPr/>
          </p:nvSpPr>
          <p:spPr>
            <a:xfrm>
              <a:off x="6715427" y="2388273"/>
              <a:ext cx="1659574" cy="830997"/>
            </a:xfrm>
            <a:prstGeom prst="rect">
              <a:avLst/>
            </a:prstGeom>
            <a:noFill/>
          </p:spPr>
          <p:txBody>
            <a:bodyPr wrap="square" rtlCol="0">
              <a:spAutoFit/>
            </a:bodyPr>
            <a:lstStyle/>
            <a:p>
              <a:pPr algn="ctr"/>
              <a:r>
                <a:rPr lang="pt-BR" sz="4800" b="1" dirty="0">
                  <a:solidFill>
                    <a:schemeClr val="bg1"/>
                  </a:solidFill>
                  <a:effectLst>
                    <a:outerShdw blurRad="38100" dist="38100" dir="2700000" algn="tl">
                      <a:srgbClr val="000000">
                        <a:alpha val="43137"/>
                      </a:srgbClr>
                    </a:outerShdw>
                  </a:effectLst>
                  <a:latin typeface="Montserrat" panose="00000500000000000000" pitchFamily="2" charset="0"/>
                </a:rPr>
                <a:t>37%</a:t>
              </a:r>
            </a:p>
          </p:txBody>
        </p:sp>
        <p:sp>
          <p:nvSpPr>
            <p:cNvPr id="10" name="CaixaDeTexto 9">
              <a:extLst>
                <a:ext uri="{FF2B5EF4-FFF2-40B4-BE49-F238E27FC236}">
                  <a16:creationId xmlns:a16="http://schemas.microsoft.com/office/drawing/2014/main" id="{65384802-9A49-798C-0129-D1347B1ACB63}"/>
                </a:ext>
              </a:extLst>
            </p:cNvPr>
            <p:cNvSpPr txBox="1"/>
            <p:nvPr/>
          </p:nvSpPr>
          <p:spPr>
            <a:xfrm>
              <a:off x="6765116" y="2175810"/>
              <a:ext cx="1609885" cy="338554"/>
            </a:xfrm>
            <a:prstGeom prst="rect">
              <a:avLst/>
            </a:prstGeom>
            <a:noFill/>
          </p:spPr>
          <p:txBody>
            <a:bodyPr wrap="square" rtlCol="0">
              <a:spAutoFit/>
            </a:bodyPr>
            <a:lstStyle/>
            <a:p>
              <a:r>
                <a:rPr lang="pt-BR" sz="1600" b="1" dirty="0">
                  <a:solidFill>
                    <a:schemeClr val="bg1"/>
                  </a:solidFill>
                  <a:effectLst>
                    <a:outerShdw blurRad="38100" dist="38100" dir="2700000" algn="tl">
                      <a:srgbClr val="000000">
                        <a:alpha val="43137"/>
                      </a:srgbClr>
                    </a:outerShdw>
                  </a:effectLst>
                  <a:latin typeface="Montserrat" panose="00000500000000000000" pitchFamily="2" charset="0"/>
                </a:rPr>
                <a:t>Aumento de</a:t>
              </a:r>
              <a:endParaRPr lang="pt-BR" sz="3600" b="1"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grpSp>
      <p:grpSp>
        <p:nvGrpSpPr>
          <p:cNvPr id="34" name="Agrupar 33">
            <a:extLst>
              <a:ext uri="{FF2B5EF4-FFF2-40B4-BE49-F238E27FC236}">
                <a16:creationId xmlns:a16="http://schemas.microsoft.com/office/drawing/2014/main" id="{6C447B95-24E3-B030-EA4E-1F9780A3226E}"/>
              </a:ext>
            </a:extLst>
          </p:cNvPr>
          <p:cNvGrpSpPr/>
          <p:nvPr/>
        </p:nvGrpSpPr>
        <p:grpSpPr>
          <a:xfrm>
            <a:off x="402992" y="2394939"/>
            <a:ext cx="155808" cy="1545149"/>
            <a:chOff x="402993" y="2376046"/>
            <a:chExt cx="155808" cy="1545149"/>
          </a:xfrm>
        </p:grpSpPr>
        <p:sp>
          <p:nvSpPr>
            <p:cNvPr id="35" name="Elipse 34">
              <a:extLst>
                <a:ext uri="{FF2B5EF4-FFF2-40B4-BE49-F238E27FC236}">
                  <a16:creationId xmlns:a16="http://schemas.microsoft.com/office/drawing/2014/main" id="{FABA8747-2FB0-30AA-D604-C0DBB902C907}"/>
                </a:ext>
              </a:extLst>
            </p:cNvPr>
            <p:cNvSpPr/>
            <p:nvPr/>
          </p:nvSpPr>
          <p:spPr bwMode="auto">
            <a:xfrm flipV="1">
              <a:off x="402993" y="2376046"/>
              <a:ext cx="155808" cy="155806"/>
            </a:xfrm>
            <a:prstGeom prst="ellipse">
              <a:avLst/>
            </a:prstGeom>
            <a:solidFill>
              <a:schemeClr val="bg1"/>
            </a:solidFill>
            <a:ln w="76200">
              <a:solidFill>
                <a:srgbClr val="ED7D31"/>
              </a:solid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r"/>
              <a:endParaRPr lang="pt-BR"/>
            </a:p>
          </p:txBody>
        </p:sp>
        <p:cxnSp>
          <p:nvCxnSpPr>
            <p:cNvPr id="36" name="Conector reto 35">
              <a:extLst>
                <a:ext uri="{FF2B5EF4-FFF2-40B4-BE49-F238E27FC236}">
                  <a16:creationId xmlns:a16="http://schemas.microsoft.com/office/drawing/2014/main" id="{22E6E1B1-8D2E-AAD5-B8FB-3F84AAD5C3E3}"/>
                </a:ext>
              </a:extLst>
            </p:cNvPr>
            <p:cNvCxnSpPr>
              <a:cxnSpLocks/>
              <a:stCxn id="35" idx="0"/>
            </p:cNvCxnSpPr>
            <p:nvPr/>
          </p:nvCxnSpPr>
          <p:spPr>
            <a:xfrm>
              <a:off x="480897" y="2531852"/>
              <a:ext cx="0" cy="501666"/>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7" name="Conector reto 36">
              <a:extLst>
                <a:ext uri="{FF2B5EF4-FFF2-40B4-BE49-F238E27FC236}">
                  <a16:creationId xmlns:a16="http://schemas.microsoft.com/office/drawing/2014/main" id="{0B1EAD01-AA5C-FE87-8464-FBB01A71EE53}"/>
                </a:ext>
              </a:extLst>
            </p:cNvPr>
            <p:cNvCxnSpPr>
              <a:cxnSpLocks/>
            </p:cNvCxnSpPr>
            <p:nvPr/>
          </p:nvCxnSpPr>
          <p:spPr>
            <a:xfrm>
              <a:off x="480897" y="3219270"/>
              <a:ext cx="0" cy="53577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38" name="Elipse 37">
              <a:extLst>
                <a:ext uri="{FF2B5EF4-FFF2-40B4-BE49-F238E27FC236}">
                  <a16:creationId xmlns:a16="http://schemas.microsoft.com/office/drawing/2014/main" id="{82D5ACEE-C34C-63BD-C100-65C32384C253}"/>
                </a:ext>
              </a:extLst>
            </p:cNvPr>
            <p:cNvSpPr/>
            <p:nvPr/>
          </p:nvSpPr>
          <p:spPr bwMode="auto">
            <a:xfrm flipV="1">
              <a:off x="402993" y="3042354"/>
              <a:ext cx="155808" cy="155806"/>
            </a:xfrm>
            <a:prstGeom prst="ellipse">
              <a:avLst/>
            </a:prstGeom>
            <a:solidFill>
              <a:schemeClr val="bg1"/>
            </a:solidFill>
            <a:ln w="76200">
              <a:solidFill>
                <a:srgbClr val="ED7D31"/>
              </a:solid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r"/>
              <a:endParaRPr lang="pt-BR"/>
            </a:p>
          </p:txBody>
        </p:sp>
        <p:sp>
          <p:nvSpPr>
            <p:cNvPr id="39" name="Elipse 38">
              <a:extLst>
                <a:ext uri="{FF2B5EF4-FFF2-40B4-BE49-F238E27FC236}">
                  <a16:creationId xmlns:a16="http://schemas.microsoft.com/office/drawing/2014/main" id="{9AFFF5AD-1EB6-EC01-6008-023257D7B56E}"/>
                </a:ext>
              </a:extLst>
            </p:cNvPr>
            <p:cNvSpPr/>
            <p:nvPr/>
          </p:nvSpPr>
          <p:spPr bwMode="auto">
            <a:xfrm flipV="1">
              <a:off x="402993" y="3765389"/>
              <a:ext cx="155808" cy="155806"/>
            </a:xfrm>
            <a:prstGeom prst="ellipse">
              <a:avLst/>
            </a:prstGeom>
            <a:solidFill>
              <a:schemeClr val="bg1"/>
            </a:solidFill>
            <a:ln w="76200">
              <a:solidFill>
                <a:srgbClr val="ED7D31"/>
              </a:solid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r"/>
              <a:endParaRPr lang="pt-BR"/>
            </a:p>
          </p:txBody>
        </p:sp>
      </p:grpSp>
      <p:sp>
        <p:nvSpPr>
          <p:cNvPr id="4" name="CaixaDeTexto 3">
            <a:extLst>
              <a:ext uri="{FF2B5EF4-FFF2-40B4-BE49-F238E27FC236}">
                <a16:creationId xmlns:a16="http://schemas.microsoft.com/office/drawing/2014/main" id="{A7A5DD6E-399F-AACC-1041-A56B743F445B}"/>
              </a:ext>
            </a:extLst>
          </p:cNvPr>
          <p:cNvSpPr txBox="1"/>
          <p:nvPr/>
        </p:nvSpPr>
        <p:spPr>
          <a:xfrm>
            <a:off x="5525451" y="4677521"/>
            <a:ext cx="3296794" cy="253916"/>
          </a:xfrm>
          <a:prstGeom prst="rect">
            <a:avLst/>
          </a:prstGeom>
          <a:noFill/>
        </p:spPr>
        <p:txBody>
          <a:bodyPr wrap="square" rtlCol="0">
            <a:spAutoFit/>
          </a:bodyPr>
          <a:lstStyle/>
          <a:p>
            <a:r>
              <a:rPr lang="pt-BR" sz="1050" dirty="0">
                <a:solidFill>
                  <a:schemeClr val="bg1">
                    <a:lumMod val="50000"/>
                  </a:schemeClr>
                </a:solidFill>
                <a:latin typeface="Montserrat" panose="00000500000000000000" pitchFamily="2" charset="0"/>
              </a:rPr>
              <a:t>* Em relação ao mesmo período de 2021</a:t>
            </a:r>
            <a:endParaRPr lang="pt-BR" sz="1050" i="1"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2761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ângulo: Cantos Arredondados 22">
            <a:extLst>
              <a:ext uri="{FF2B5EF4-FFF2-40B4-BE49-F238E27FC236}">
                <a16:creationId xmlns:a16="http://schemas.microsoft.com/office/drawing/2014/main" id="{1A9C22EB-5705-B030-2E8D-47150EA735A8}"/>
              </a:ext>
            </a:extLst>
          </p:cNvPr>
          <p:cNvSpPr/>
          <p:nvPr/>
        </p:nvSpPr>
        <p:spPr>
          <a:xfrm>
            <a:off x="5002902" y="1029228"/>
            <a:ext cx="3793964" cy="3676946"/>
          </a:xfrm>
          <a:prstGeom prst="roundRect">
            <a:avLst>
              <a:gd name="adj" fmla="val 4923"/>
            </a:avLst>
          </a:prstGeom>
          <a:solidFill>
            <a:srgbClr val="E2E2E2"/>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24" name="Retângulo: Cantos Arredondados 23">
            <a:extLst>
              <a:ext uri="{FF2B5EF4-FFF2-40B4-BE49-F238E27FC236}">
                <a16:creationId xmlns:a16="http://schemas.microsoft.com/office/drawing/2014/main" id="{A93BE364-C4DA-2321-75E9-A91CFD2E93CF}"/>
              </a:ext>
            </a:extLst>
          </p:cNvPr>
          <p:cNvSpPr/>
          <p:nvPr/>
        </p:nvSpPr>
        <p:spPr>
          <a:xfrm>
            <a:off x="5082540" y="1092262"/>
            <a:ext cx="3650334" cy="3550622"/>
          </a:xfrm>
          <a:prstGeom prst="roundRect">
            <a:avLst>
              <a:gd name="adj" fmla="val 486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67" name="Espaço Reservado para Número de Slide 66">
            <a:extLst>
              <a:ext uri="{FF2B5EF4-FFF2-40B4-BE49-F238E27FC236}">
                <a16:creationId xmlns:a16="http://schemas.microsoft.com/office/drawing/2014/main" id="{9CE55E99-739F-EC84-1EDC-AF52DA9FED34}"/>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3</a:t>
            </a:fld>
            <a:endParaRPr lang="pt-BR" altLang="pt-BR" dirty="0">
              <a:ea typeface="ＭＳ Ｐゴシック" pitchFamily="34" charset="-128"/>
            </a:endParaRPr>
          </a:p>
        </p:txBody>
      </p:sp>
      <p:sp>
        <p:nvSpPr>
          <p:cNvPr id="10" name="CaixaDeTexto 9">
            <a:extLst>
              <a:ext uri="{FF2B5EF4-FFF2-40B4-BE49-F238E27FC236}">
                <a16:creationId xmlns:a16="http://schemas.microsoft.com/office/drawing/2014/main" id="{A271777C-FFFB-A019-28F0-D854900E0521}"/>
              </a:ext>
            </a:extLst>
          </p:cNvPr>
          <p:cNvSpPr txBox="1"/>
          <p:nvPr/>
        </p:nvSpPr>
        <p:spPr>
          <a:xfrm>
            <a:off x="5212081" y="2289982"/>
            <a:ext cx="3133525" cy="1061829"/>
          </a:xfrm>
          <a:prstGeom prst="rect">
            <a:avLst/>
          </a:prstGeom>
          <a:noFill/>
        </p:spPr>
        <p:txBody>
          <a:bodyPr wrap="square" rtlCol="0">
            <a:spAutoFit/>
          </a:bodyPr>
          <a:lstStyle/>
          <a:p>
            <a:r>
              <a:rPr lang="pt-BR" sz="1200" b="1" dirty="0">
                <a:solidFill>
                  <a:schemeClr val="tx1">
                    <a:lumMod val="75000"/>
                    <a:lumOff val="25000"/>
                  </a:schemeClr>
                </a:solidFill>
                <a:latin typeface="Montserrat" panose="00000500000000000000" pitchFamily="2" charset="0"/>
              </a:rPr>
              <a:t>Banco de Brasília </a:t>
            </a:r>
            <a:r>
              <a:rPr lang="pt-BR" sz="900" dirty="0">
                <a:solidFill>
                  <a:schemeClr val="tx1">
                    <a:lumMod val="75000"/>
                    <a:lumOff val="25000"/>
                  </a:schemeClr>
                </a:solidFill>
                <a:latin typeface="Montserrat" panose="00000500000000000000" pitchFamily="2" charset="0"/>
              </a:rPr>
              <a:t>(Sistema Financeiro)</a:t>
            </a:r>
            <a:endParaRPr lang="pt-BR" sz="1000" dirty="0">
              <a:solidFill>
                <a:schemeClr val="tx1">
                  <a:lumMod val="75000"/>
                  <a:lumOff val="25000"/>
                </a:schemeClr>
              </a:solidFill>
              <a:latin typeface="Montserrat" panose="00000500000000000000" pitchFamily="2" charset="0"/>
            </a:endParaRPr>
          </a:p>
          <a:p>
            <a:endParaRPr lang="pt-BR" sz="500" b="1" dirty="0">
              <a:solidFill>
                <a:schemeClr val="tx1">
                  <a:lumMod val="75000"/>
                  <a:lumOff val="25000"/>
                </a:schemeClr>
              </a:solidFill>
              <a:latin typeface="Montserrat" panose="00000500000000000000" pitchFamily="2" charset="0"/>
            </a:endParaRPr>
          </a:p>
          <a:p>
            <a:r>
              <a:rPr lang="pt-BR" sz="1100" dirty="0">
                <a:solidFill>
                  <a:schemeClr val="tx1">
                    <a:lumMod val="75000"/>
                    <a:lumOff val="25000"/>
                  </a:schemeClr>
                </a:solidFill>
                <a:latin typeface="Montserrat" panose="00000500000000000000" pitchFamily="2" charset="0"/>
              </a:rPr>
              <a:t>Ataque tipo “</a:t>
            </a:r>
            <a:r>
              <a:rPr lang="pt-BR" sz="1100" i="1" dirty="0" err="1">
                <a:solidFill>
                  <a:schemeClr val="tx1">
                    <a:lumMod val="75000"/>
                    <a:lumOff val="25000"/>
                  </a:schemeClr>
                </a:solidFill>
                <a:latin typeface="Montserrat" panose="00000500000000000000" pitchFamily="2" charset="0"/>
              </a:rPr>
              <a:t>Ransomware</a:t>
            </a:r>
            <a:r>
              <a:rPr lang="pt-BR" sz="1100" dirty="0">
                <a:solidFill>
                  <a:schemeClr val="tx1">
                    <a:lumMod val="75000"/>
                    <a:lumOff val="25000"/>
                  </a:schemeClr>
                </a:solidFill>
                <a:latin typeface="Montserrat" panose="00000500000000000000" pitchFamily="2" charset="0"/>
              </a:rPr>
              <a:t>” invadiu a segurança do banco colocando em risco dados de mais de 4,7 milhões de clientes.</a:t>
            </a:r>
          </a:p>
          <a:p>
            <a:r>
              <a:rPr lang="pt-BR" sz="1100" b="1" dirty="0">
                <a:solidFill>
                  <a:schemeClr val="tx1">
                    <a:lumMod val="75000"/>
                    <a:lumOff val="25000"/>
                  </a:schemeClr>
                </a:solidFill>
                <a:latin typeface="Montserrat" panose="00000500000000000000" pitchFamily="2" charset="0"/>
              </a:rPr>
              <a:t>Resgate solicitado de R$ 5mi</a:t>
            </a:r>
            <a:endParaRPr lang="pt-BR" b="1" dirty="0">
              <a:solidFill>
                <a:schemeClr val="tx1">
                  <a:lumMod val="75000"/>
                  <a:lumOff val="25000"/>
                </a:schemeClr>
              </a:solidFill>
              <a:latin typeface="Montserrat" panose="00000500000000000000" pitchFamily="2" charset="0"/>
            </a:endParaRPr>
          </a:p>
        </p:txBody>
      </p:sp>
      <p:sp>
        <p:nvSpPr>
          <p:cNvPr id="14" name="CaixaDeTexto 13">
            <a:extLst>
              <a:ext uri="{FF2B5EF4-FFF2-40B4-BE49-F238E27FC236}">
                <a16:creationId xmlns:a16="http://schemas.microsoft.com/office/drawing/2014/main" id="{C148A566-170D-4C34-6E01-2DD5412B570C}"/>
              </a:ext>
            </a:extLst>
          </p:cNvPr>
          <p:cNvSpPr txBox="1"/>
          <p:nvPr/>
        </p:nvSpPr>
        <p:spPr>
          <a:xfrm>
            <a:off x="5212080" y="3400533"/>
            <a:ext cx="3201766" cy="1061829"/>
          </a:xfrm>
          <a:prstGeom prst="rect">
            <a:avLst/>
          </a:prstGeom>
          <a:noFill/>
        </p:spPr>
        <p:txBody>
          <a:bodyPr wrap="square" rtlCol="0">
            <a:spAutoFit/>
          </a:bodyPr>
          <a:lstStyle/>
          <a:p>
            <a:r>
              <a:rPr lang="pt-BR" sz="1200" b="1" dirty="0">
                <a:solidFill>
                  <a:schemeClr val="tx1">
                    <a:lumMod val="75000"/>
                    <a:lumOff val="25000"/>
                  </a:schemeClr>
                </a:solidFill>
                <a:latin typeface="Montserrat" panose="00000500000000000000" pitchFamily="2" charset="0"/>
              </a:rPr>
              <a:t>Golden Cross</a:t>
            </a:r>
            <a:r>
              <a:rPr lang="pt-BR" sz="1100" dirty="0">
                <a:solidFill>
                  <a:schemeClr val="tx1">
                    <a:lumMod val="75000"/>
                    <a:lumOff val="25000"/>
                  </a:schemeClr>
                </a:solidFill>
                <a:latin typeface="Montserrat" panose="00000500000000000000" pitchFamily="2" charset="0"/>
              </a:rPr>
              <a:t> </a:t>
            </a:r>
            <a:r>
              <a:rPr lang="pt-BR" sz="900" dirty="0">
                <a:solidFill>
                  <a:schemeClr val="tx1">
                    <a:lumMod val="75000"/>
                    <a:lumOff val="25000"/>
                  </a:schemeClr>
                </a:solidFill>
                <a:latin typeface="Montserrat" panose="00000500000000000000" pitchFamily="2" charset="0"/>
              </a:rPr>
              <a:t>(Operadora de Saúde)</a:t>
            </a:r>
            <a:endParaRPr lang="pt-BR" sz="1000" dirty="0">
              <a:solidFill>
                <a:schemeClr val="tx1">
                  <a:lumMod val="75000"/>
                  <a:lumOff val="25000"/>
                </a:schemeClr>
              </a:solidFill>
              <a:latin typeface="Montserrat" panose="00000500000000000000" pitchFamily="2" charset="0"/>
            </a:endParaRPr>
          </a:p>
          <a:p>
            <a:endParaRPr lang="pt-BR" sz="500" b="1" dirty="0">
              <a:solidFill>
                <a:schemeClr val="tx1">
                  <a:lumMod val="75000"/>
                  <a:lumOff val="25000"/>
                </a:schemeClr>
              </a:solidFill>
              <a:latin typeface="Montserrat" panose="00000500000000000000" pitchFamily="2" charset="0"/>
            </a:endParaRPr>
          </a:p>
          <a:p>
            <a:r>
              <a:rPr lang="pt-BR" sz="1100" dirty="0">
                <a:solidFill>
                  <a:schemeClr val="tx1">
                    <a:lumMod val="75000"/>
                    <a:lumOff val="25000"/>
                  </a:schemeClr>
                </a:solidFill>
                <a:latin typeface="Montserrat" panose="00000500000000000000" pitchFamily="2" charset="0"/>
              </a:rPr>
              <a:t>Entre setembro e dezembro a empresa teve que operar com os sistemas em regime de contingência depois do ataque de “</a:t>
            </a:r>
            <a:r>
              <a:rPr lang="pt-BR" sz="1100" i="1" dirty="0">
                <a:solidFill>
                  <a:schemeClr val="tx1">
                    <a:lumMod val="75000"/>
                    <a:lumOff val="25000"/>
                  </a:schemeClr>
                </a:solidFill>
                <a:latin typeface="Montserrat" panose="00000500000000000000" pitchFamily="2" charset="0"/>
              </a:rPr>
              <a:t>vulnerabilidade (</a:t>
            </a:r>
            <a:r>
              <a:rPr lang="pt-BR" sz="1100" i="1" dirty="0" err="1">
                <a:solidFill>
                  <a:schemeClr val="tx1">
                    <a:lumMod val="75000"/>
                    <a:lumOff val="25000"/>
                  </a:schemeClr>
                </a:solidFill>
                <a:latin typeface="Montserrat" panose="00000500000000000000" pitchFamily="2" charset="0"/>
              </a:rPr>
              <a:t>backdoor</a:t>
            </a:r>
            <a:r>
              <a:rPr lang="pt-BR" sz="1100" i="1" dirty="0">
                <a:solidFill>
                  <a:schemeClr val="tx1">
                    <a:lumMod val="75000"/>
                    <a:lumOff val="25000"/>
                  </a:schemeClr>
                </a:solidFill>
                <a:latin typeface="Montserrat" panose="00000500000000000000" pitchFamily="2" charset="0"/>
              </a:rPr>
              <a:t>)</a:t>
            </a:r>
            <a:r>
              <a:rPr lang="pt-BR" sz="1100" dirty="0">
                <a:solidFill>
                  <a:schemeClr val="tx1">
                    <a:lumMod val="75000"/>
                    <a:lumOff val="25000"/>
                  </a:schemeClr>
                </a:solidFill>
                <a:latin typeface="Montserrat" panose="00000500000000000000" pitchFamily="2" charset="0"/>
              </a:rPr>
              <a:t>”.</a:t>
            </a:r>
          </a:p>
        </p:txBody>
      </p:sp>
      <p:sp>
        <p:nvSpPr>
          <p:cNvPr id="2" name="CaixaDeTexto 1">
            <a:extLst>
              <a:ext uri="{FF2B5EF4-FFF2-40B4-BE49-F238E27FC236}">
                <a16:creationId xmlns:a16="http://schemas.microsoft.com/office/drawing/2014/main" id="{0ED33020-9B19-9855-9185-CBA2332FF263}"/>
              </a:ext>
            </a:extLst>
          </p:cNvPr>
          <p:cNvSpPr txBox="1"/>
          <p:nvPr/>
        </p:nvSpPr>
        <p:spPr>
          <a:xfrm>
            <a:off x="347134" y="272620"/>
            <a:ext cx="4864946"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Risco Cibernético</a:t>
            </a:r>
          </a:p>
          <a:p>
            <a:r>
              <a:rPr lang="pt-BR" sz="1600" dirty="0">
                <a:solidFill>
                  <a:schemeClr val="bg1">
                    <a:lumMod val="50000"/>
                  </a:schemeClr>
                </a:solidFill>
                <a:latin typeface="Montserrat" panose="00000500000000000000" pitchFamily="2" charset="0"/>
              </a:rPr>
              <a:t>Nosso mercado é um dos alvos favoritos</a:t>
            </a:r>
          </a:p>
        </p:txBody>
      </p:sp>
      <p:grpSp>
        <p:nvGrpSpPr>
          <p:cNvPr id="7" name="Agrupar 6">
            <a:extLst>
              <a:ext uri="{FF2B5EF4-FFF2-40B4-BE49-F238E27FC236}">
                <a16:creationId xmlns:a16="http://schemas.microsoft.com/office/drawing/2014/main" id="{C90D3F31-10C8-A2AA-7905-7CD01A902FE9}"/>
              </a:ext>
            </a:extLst>
          </p:cNvPr>
          <p:cNvGrpSpPr/>
          <p:nvPr/>
        </p:nvGrpSpPr>
        <p:grpSpPr>
          <a:xfrm>
            <a:off x="3986523" y="2641393"/>
            <a:ext cx="155808" cy="1373609"/>
            <a:chOff x="402993" y="2474495"/>
            <a:chExt cx="155808" cy="1373609"/>
          </a:xfrm>
        </p:grpSpPr>
        <p:sp>
          <p:nvSpPr>
            <p:cNvPr id="12" name="Elipse 11">
              <a:extLst>
                <a:ext uri="{FF2B5EF4-FFF2-40B4-BE49-F238E27FC236}">
                  <a16:creationId xmlns:a16="http://schemas.microsoft.com/office/drawing/2014/main" id="{6367D4DD-A542-0931-5B9C-AAED752F41F4}"/>
                </a:ext>
              </a:extLst>
            </p:cNvPr>
            <p:cNvSpPr/>
            <p:nvPr/>
          </p:nvSpPr>
          <p:spPr bwMode="auto">
            <a:xfrm flipV="1">
              <a:off x="402993" y="2474495"/>
              <a:ext cx="155808" cy="155806"/>
            </a:xfrm>
            <a:prstGeom prst="ellipse">
              <a:avLst/>
            </a:prstGeom>
            <a:solidFill>
              <a:schemeClr val="bg1"/>
            </a:solidFill>
            <a:ln w="76200">
              <a:solidFill>
                <a:srgbClr val="ED7D31"/>
              </a:solid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r"/>
              <a:endParaRPr lang="pt-BR"/>
            </a:p>
          </p:txBody>
        </p:sp>
        <p:cxnSp>
          <p:nvCxnSpPr>
            <p:cNvPr id="13" name="Conector reto 12">
              <a:extLst>
                <a:ext uri="{FF2B5EF4-FFF2-40B4-BE49-F238E27FC236}">
                  <a16:creationId xmlns:a16="http://schemas.microsoft.com/office/drawing/2014/main" id="{69F0344C-0752-E74E-39D7-E3396A3B1390}"/>
                </a:ext>
              </a:extLst>
            </p:cNvPr>
            <p:cNvCxnSpPr>
              <a:cxnSpLocks/>
              <a:stCxn id="12" idx="0"/>
              <a:endCxn id="17" idx="4"/>
            </p:cNvCxnSpPr>
            <p:nvPr/>
          </p:nvCxnSpPr>
          <p:spPr>
            <a:xfrm>
              <a:off x="480897" y="2630301"/>
              <a:ext cx="0" cy="1061997"/>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7" name="Elipse 16">
              <a:extLst>
                <a:ext uri="{FF2B5EF4-FFF2-40B4-BE49-F238E27FC236}">
                  <a16:creationId xmlns:a16="http://schemas.microsoft.com/office/drawing/2014/main" id="{F1CC1F1F-1CD3-461A-F60D-7E9874BF96B0}"/>
                </a:ext>
              </a:extLst>
            </p:cNvPr>
            <p:cNvSpPr/>
            <p:nvPr/>
          </p:nvSpPr>
          <p:spPr bwMode="auto">
            <a:xfrm flipV="1">
              <a:off x="402993" y="3692298"/>
              <a:ext cx="155808" cy="155806"/>
            </a:xfrm>
            <a:prstGeom prst="ellipse">
              <a:avLst/>
            </a:prstGeom>
            <a:solidFill>
              <a:schemeClr val="bg1"/>
            </a:solidFill>
            <a:ln w="76200">
              <a:solidFill>
                <a:srgbClr val="ED7D31"/>
              </a:solid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r"/>
              <a:endParaRPr lang="pt-BR" dirty="0"/>
            </a:p>
          </p:txBody>
        </p:sp>
      </p:grpSp>
      <p:sp>
        <p:nvSpPr>
          <p:cNvPr id="5" name="CaixaDeTexto 4">
            <a:extLst>
              <a:ext uri="{FF2B5EF4-FFF2-40B4-BE49-F238E27FC236}">
                <a16:creationId xmlns:a16="http://schemas.microsoft.com/office/drawing/2014/main" id="{350AE691-759F-C748-0E75-4CE3FDCE22C0}"/>
              </a:ext>
            </a:extLst>
          </p:cNvPr>
          <p:cNvSpPr txBox="1"/>
          <p:nvPr/>
        </p:nvSpPr>
        <p:spPr>
          <a:xfrm>
            <a:off x="380332" y="4761561"/>
            <a:ext cx="6266128" cy="338554"/>
          </a:xfrm>
          <a:prstGeom prst="rect">
            <a:avLst/>
          </a:prstGeom>
          <a:noFill/>
        </p:spPr>
        <p:txBody>
          <a:bodyPr wrap="square" rtlCol="0">
            <a:spAutoFit/>
          </a:bodyPr>
          <a:lstStyle/>
          <a:p>
            <a:r>
              <a:rPr lang="pt-BR" sz="800" dirty="0">
                <a:solidFill>
                  <a:schemeClr val="bg1">
                    <a:lumMod val="50000"/>
                  </a:schemeClr>
                </a:solidFill>
                <a:latin typeface="Montserrat" panose="00000500000000000000" pitchFamily="2" charset="0"/>
              </a:rPr>
              <a:t>Fonte: </a:t>
            </a:r>
            <a:r>
              <a:rPr lang="pt-BR" sz="800" dirty="0">
                <a:solidFill>
                  <a:schemeClr val="bg1">
                    <a:lumMod val="50000"/>
                  </a:schemeClr>
                </a:solidFill>
                <a:latin typeface="Montserrat" panose="00000500000000000000" pitchFamily="2" charset="0"/>
                <a:hlinkClick r:id="rId3"/>
              </a:rPr>
              <a:t>https://aiqon.com.br/blog/3-maiores-ataques-ocorridos-no-brasil-em-2022/</a:t>
            </a:r>
            <a:r>
              <a:rPr lang="pt-BR" sz="800" dirty="0">
                <a:solidFill>
                  <a:schemeClr val="bg1">
                    <a:lumMod val="50000"/>
                  </a:schemeClr>
                </a:solidFill>
                <a:latin typeface="Montserrat" panose="00000500000000000000" pitchFamily="2" charset="0"/>
              </a:rPr>
              <a:t> </a:t>
            </a:r>
          </a:p>
          <a:p>
            <a:r>
              <a:rPr lang="pt-BR" sz="800" dirty="0">
                <a:solidFill>
                  <a:schemeClr val="bg1">
                    <a:lumMod val="50000"/>
                  </a:schemeClr>
                </a:solidFill>
                <a:latin typeface="Montserrat" panose="00000500000000000000" pitchFamily="2" charset="0"/>
              </a:rPr>
              <a:t>Data de publicação: 04/11/2022</a:t>
            </a:r>
            <a:endParaRPr lang="pt-BR" sz="800" i="1" dirty="0">
              <a:solidFill>
                <a:schemeClr val="bg1">
                  <a:lumMod val="50000"/>
                </a:schemeClr>
              </a:solidFill>
              <a:latin typeface="Montserrat" panose="00000500000000000000" pitchFamily="2" charset="0"/>
            </a:endParaRPr>
          </a:p>
        </p:txBody>
      </p:sp>
      <p:sp>
        <p:nvSpPr>
          <p:cNvPr id="8" name="Retângulo: Cantos Arredondados 7">
            <a:extLst>
              <a:ext uri="{FF2B5EF4-FFF2-40B4-BE49-F238E27FC236}">
                <a16:creationId xmlns:a16="http://schemas.microsoft.com/office/drawing/2014/main" id="{FF322DE3-4038-10B3-19BF-128AD69C728B}"/>
              </a:ext>
            </a:extLst>
          </p:cNvPr>
          <p:cNvSpPr/>
          <p:nvPr/>
        </p:nvSpPr>
        <p:spPr>
          <a:xfrm>
            <a:off x="347134" y="1029228"/>
            <a:ext cx="4224866" cy="3676946"/>
          </a:xfrm>
          <a:prstGeom prst="roundRect">
            <a:avLst>
              <a:gd name="adj" fmla="val 4923"/>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50" charset="0"/>
            </a:endParaRPr>
          </a:p>
        </p:txBody>
      </p:sp>
      <p:sp>
        <p:nvSpPr>
          <p:cNvPr id="11" name="CaixaDeTexto 10">
            <a:extLst>
              <a:ext uri="{FF2B5EF4-FFF2-40B4-BE49-F238E27FC236}">
                <a16:creationId xmlns:a16="http://schemas.microsoft.com/office/drawing/2014/main" id="{F414B491-651D-43B4-68AA-5743C624F09B}"/>
              </a:ext>
            </a:extLst>
          </p:cNvPr>
          <p:cNvSpPr txBox="1"/>
          <p:nvPr/>
        </p:nvSpPr>
        <p:spPr>
          <a:xfrm>
            <a:off x="448022" y="1105064"/>
            <a:ext cx="3789608" cy="523220"/>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1400" b="1" dirty="0">
                <a:solidFill>
                  <a:srgbClr val="333333"/>
                </a:solidFill>
                <a:latin typeface="Georgia" panose="02040502050405020303" pitchFamily="18" charset="0"/>
              </a:rPr>
              <a:t>Os 3 maiores ataques ocorridos no Brasil em 2022</a:t>
            </a:r>
          </a:p>
        </p:txBody>
      </p:sp>
      <p:pic>
        <p:nvPicPr>
          <p:cNvPr id="16" name="Imagem 15">
            <a:extLst>
              <a:ext uri="{FF2B5EF4-FFF2-40B4-BE49-F238E27FC236}">
                <a16:creationId xmlns:a16="http://schemas.microsoft.com/office/drawing/2014/main" id="{FFDABF2F-F805-9B85-57DB-F4ECB66418FB}"/>
              </a:ext>
            </a:extLst>
          </p:cNvPr>
          <p:cNvPicPr>
            <a:picLocks noChangeAspect="1"/>
          </p:cNvPicPr>
          <p:nvPr/>
        </p:nvPicPr>
        <p:blipFill rotWithShape="1">
          <a:blip r:embed="rId4"/>
          <a:srcRect l="18955" t="16041" r="18955" b="2891"/>
          <a:stretch/>
        </p:blipFill>
        <p:spPr>
          <a:xfrm>
            <a:off x="518383" y="2497518"/>
            <a:ext cx="3882368" cy="2027684"/>
          </a:xfrm>
          <a:prstGeom prst="rect">
            <a:avLst/>
          </a:prstGeom>
        </p:spPr>
      </p:pic>
      <p:sp>
        <p:nvSpPr>
          <p:cNvPr id="18" name="CaixaDeTexto 17">
            <a:extLst>
              <a:ext uri="{FF2B5EF4-FFF2-40B4-BE49-F238E27FC236}">
                <a16:creationId xmlns:a16="http://schemas.microsoft.com/office/drawing/2014/main" id="{B771908D-CE6C-E0CF-65F4-1E7F2DFD5EDF}"/>
              </a:ext>
            </a:extLst>
          </p:cNvPr>
          <p:cNvSpPr txBox="1"/>
          <p:nvPr/>
        </p:nvSpPr>
        <p:spPr>
          <a:xfrm>
            <a:off x="448022" y="1580199"/>
            <a:ext cx="4042092" cy="861774"/>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1000" dirty="0">
                <a:solidFill>
                  <a:srgbClr val="070707"/>
                </a:solidFill>
                <a:latin typeface="Georgia" panose="02040502050405020303" pitchFamily="18" charset="0"/>
              </a:rPr>
              <a:t>O número de ataques cibernéticos tem aumentado desde a pandemia do Covid-19 e, de acordo com a </a:t>
            </a:r>
            <a:r>
              <a:rPr lang="pt-BR" sz="1000" dirty="0">
                <a:solidFill>
                  <a:srgbClr val="070707"/>
                </a:solidFill>
                <a:latin typeface="Georgia" panose="02040502050405020303" pitchFamily="18" charset="0"/>
                <a:hlinkClick r:id="rId5">
                  <a:extLst>
                    <a:ext uri="{A12FA001-AC4F-418D-AE19-62706E023703}">
                      <ahyp:hlinkClr xmlns:ahyp="http://schemas.microsoft.com/office/drawing/2018/hyperlinkcolor" val="tx"/>
                    </a:ext>
                  </a:extLst>
                </a:hlinkClick>
              </a:rPr>
              <a:t>CNN, o Brasil registrou 31,5 bilhões de tentativas de ataques cibernéticos</a:t>
            </a:r>
            <a:r>
              <a:rPr lang="pt-BR" sz="1000" dirty="0">
                <a:solidFill>
                  <a:srgbClr val="070707"/>
                </a:solidFill>
                <a:latin typeface="Georgia" panose="02040502050405020303" pitchFamily="18" charset="0"/>
              </a:rPr>
              <a:t> a empresas no primeiro semestre de 2022, número 94% superior em comparação ao mesmo período no ano passado, com seus 16,2 bilhões de registros.</a:t>
            </a:r>
          </a:p>
        </p:txBody>
      </p:sp>
      <p:grpSp>
        <p:nvGrpSpPr>
          <p:cNvPr id="19" name="Agrupar 18">
            <a:extLst>
              <a:ext uri="{FF2B5EF4-FFF2-40B4-BE49-F238E27FC236}">
                <a16:creationId xmlns:a16="http://schemas.microsoft.com/office/drawing/2014/main" id="{CB21CC4F-DAC5-6CBF-1708-2CE7315449E8}"/>
              </a:ext>
            </a:extLst>
          </p:cNvPr>
          <p:cNvGrpSpPr/>
          <p:nvPr/>
        </p:nvGrpSpPr>
        <p:grpSpPr>
          <a:xfrm>
            <a:off x="4463672" y="2615609"/>
            <a:ext cx="455462" cy="455462"/>
            <a:chOff x="4501260" y="2552700"/>
            <a:chExt cx="581280" cy="581280"/>
          </a:xfrm>
        </p:grpSpPr>
        <p:sp>
          <p:nvSpPr>
            <p:cNvPr id="20" name="Elipse 19">
              <a:extLst>
                <a:ext uri="{FF2B5EF4-FFF2-40B4-BE49-F238E27FC236}">
                  <a16:creationId xmlns:a16="http://schemas.microsoft.com/office/drawing/2014/main" id="{1521B730-DA1E-0E8D-427A-EB79DB4F1B7B}"/>
                </a:ext>
              </a:extLst>
            </p:cNvPr>
            <p:cNvSpPr/>
            <p:nvPr/>
          </p:nvSpPr>
          <p:spPr bwMode="auto">
            <a:xfrm>
              <a:off x="4501260" y="2552700"/>
              <a:ext cx="581280" cy="581280"/>
            </a:xfrm>
            <a:prstGeom prst="ellipse">
              <a:avLst/>
            </a:prstGeom>
            <a:solidFill>
              <a:srgbClr val="ED7D31"/>
            </a:solidFill>
            <a:ln>
              <a:noFill/>
              <a:headEnd/>
              <a:tailEnd/>
            </a:ln>
            <a:effectLst>
              <a:outerShdw blurRad="40000" dist="38100" dir="5400000" sx="102000" sy="102000" rotWithShape="0">
                <a:srgbClr val="000000">
                  <a:alpha val="14000"/>
                </a:srgbClr>
              </a:outerShdw>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21" name="Imagem 20">
              <a:extLst>
                <a:ext uri="{FF2B5EF4-FFF2-40B4-BE49-F238E27FC236}">
                  <a16:creationId xmlns:a16="http://schemas.microsoft.com/office/drawing/2014/main" id="{7D64351B-1A5F-CCF3-C9FC-4FD5D97BC0DE}"/>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flipV="1">
              <a:off x="4601700" y="2631630"/>
              <a:ext cx="423420" cy="423420"/>
            </a:xfrm>
            <a:prstGeom prst="rect">
              <a:avLst/>
            </a:prstGeom>
          </p:spPr>
        </p:pic>
      </p:grpSp>
      <p:sp>
        <p:nvSpPr>
          <p:cNvPr id="26" name="CaixaDeTexto 25">
            <a:extLst>
              <a:ext uri="{FF2B5EF4-FFF2-40B4-BE49-F238E27FC236}">
                <a16:creationId xmlns:a16="http://schemas.microsoft.com/office/drawing/2014/main" id="{3FABCBEC-10A5-5842-EEA0-A3CD75B51D2D}"/>
              </a:ext>
            </a:extLst>
          </p:cNvPr>
          <p:cNvSpPr txBox="1"/>
          <p:nvPr/>
        </p:nvSpPr>
        <p:spPr>
          <a:xfrm>
            <a:off x="5212080" y="1203600"/>
            <a:ext cx="3406088" cy="954107"/>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1400" b="1" dirty="0">
                <a:solidFill>
                  <a:srgbClr val="ED7D31"/>
                </a:solidFill>
              </a:rPr>
              <a:t>Dos 03 maiores ataques cibernéticos ocorridos em 2022, dois foram relacionados ao setor financeiro ou de seguros</a:t>
            </a:r>
          </a:p>
        </p:txBody>
      </p:sp>
    </p:spTree>
    <p:extLst>
      <p:ext uri="{BB962C8B-B14F-4D97-AF65-F5344CB8AC3E}">
        <p14:creationId xmlns:p14="http://schemas.microsoft.com/office/powerpoint/2010/main" val="417459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3184C262-BE2F-31A2-FC22-63CD4F1B5A60}"/>
              </a:ext>
            </a:extLst>
          </p:cNvPr>
          <p:cNvSpPr/>
          <p:nvPr/>
        </p:nvSpPr>
        <p:spPr>
          <a:xfrm>
            <a:off x="5002902" y="1029228"/>
            <a:ext cx="3793964" cy="3676946"/>
          </a:xfrm>
          <a:prstGeom prst="roundRect">
            <a:avLst>
              <a:gd name="adj" fmla="val 4923"/>
            </a:avLst>
          </a:prstGeom>
          <a:solidFill>
            <a:srgbClr val="E2E2E2"/>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7" name="Retângulo: Cantos Arredondados 6">
            <a:extLst>
              <a:ext uri="{FF2B5EF4-FFF2-40B4-BE49-F238E27FC236}">
                <a16:creationId xmlns:a16="http://schemas.microsoft.com/office/drawing/2014/main" id="{99BD9DA9-E5DA-8451-C20C-216D0C378BDF}"/>
              </a:ext>
            </a:extLst>
          </p:cNvPr>
          <p:cNvSpPr/>
          <p:nvPr/>
        </p:nvSpPr>
        <p:spPr>
          <a:xfrm>
            <a:off x="347134" y="1029228"/>
            <a:ext cx="4224866" cy="3676946"/>
          </a:xfrm>
          <a:prstGeom prst="roundRect">
            <a:avLst>
              <a:gd name="adj" fmla="val 4923"/>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50" charset="0"/>
            </a:endParaRPr>
          </a:p>
        </p:txBody>
      </p:sp>
      <p:sp>
        <p:nvSpPr>
          <p:cNvPr id="67" name="Espaço Reservado para Número de Slide 66">
            <a:extLst>
              <a:ext uri="{FF2B5EF4-FFF2-40B4-BE49-F238E27FC236}">
                <a16:creationId xmlns:a16="http://schemas.microsoft.com/office/drawing/2014/main" id="{9CE55E99-739F-EC84-1EDC-AF52DA9FED34}"/>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4</a:t>
            </a:fld>
            <a:endParaRPr lang="pt-BR" altLang="pt-BR" dirty="0">
              <a:ea typeface="ＭＳ Ｐゴシック" pitchFamily="34" charset="-128"/>
            </a:endParaRPr>
          </a:p>
        </p:txBody>
      </p:sp>
      <p:sp>
        <p:nvSpPr>
          <p:cNvPr id="2" name="CaixaDeTexto 1">
            <a:extLst>
              <a:ext uri="{FF2B5EF4-FFF2-40B4-BE49-F238E27FC236}">
                <a16:creationId xmlns:a16="http://schemas.microsoft.com/office/drawing/2014/main" id="{8EC08D3E-CBBF-A110-5F08-ED3F204717D2}"/>
              </a:ext>
            </a:extLst>
          </p:cNvPr>
          <p:cNvSpPr txBox="1"/>
          <p:nvPr/>
        </p:nvSpPr>
        <p:spPr>
          <a:xfrm>
            <a:off x="248270" y="4738576"/>
            <a:ext cx="7689261" cy="338554"/>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800" dirty="0"/>
              <a:t>Fonte: </a:t>
            </a:r>
            <a:r>
              <a:rPr lang="pt-BR" sz="800" dirty="0">
                <a:hlinkClick r:id="rId3"/>
              </a:rPr>
              <a:t>https://www.argentina.gob.ar/superintendencia-de-seguros</a:t>
            </a:r>
            <a:r>
              <a:rPr lang="pt-BR" sz="800" dirty="0"/>
              <a:t> </a:t>
            </a:r>
          </a:p>
          <a:p>
            <a:r>
              <a:rPr lang="pt-BR" sz="800" dirty="0"/>
              <a:t>Data de publicação: 05/04/2023</a:t>
            </a:r>
          </a:p>
        </p:txBody>
      </p:sp>
      <p:sp>
        <p:nvSpPr>
          <p:cNvPr id="5" name="CaixaDeTexto 4">
            <a:extLst>
              <a:ext uri="{FF2B5EF4-FFF2-40B4-BE49-F238E27FC236}">
                <a16:creationId xmlns:a16="http://schemas.microsoft.com/office/drawing/2014/main" id="{4ED9945B-820A-EB71-874B-1ADBF7D0832F}"/>
              </a:ext>
            </a:extLst>
          </p:cNvPr>
          <p:cNvSpPr txBox="1"/>
          <p:nvPr/>
        </p:nvSpPr>
        <p:spPr>
          <a:xfrm>
            <a:off x="347134" y="272620"/>
            <a:ext cx="7590398"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Risco Cibernético</a:t>
            </a:r>
          </a:p>
          <a:p>
            <a:r>
              <a:rPr lang="pt-BR" sz="1600" dirty="0">
                <a:solidFill>
                  <a:schemeClr val="bg1">
                    <a:lumMod val="50000"/>
                  </a:schemeClr>
                </a:solidFill>
                <a:latin typeface="Montserrat" panose="00000500000000000000" pitchFamily="2" charset="0"/>
              </a:rPr>
              <a:t>Nosso mercado é um dos alvos favoritos</a:t>
            </a:r>
          </a:p>
        </p:txBody>
      </p:sp>
      <p:grpSp>
        <p:nvGrpSpPr>
          <p:cNvPr id="16" name="Agrupar 15">
            <a:extLst>
              <a:ext uri="{FF2B5EF4-FFF2-40B4-BE49-F238E27FC236}">
                <a16:creationId xmlns:a16="http://schemas.microsoft.com/office/drawing/2014/main" id="{BCE98806-2493-2FDE-06FC-F27A996A64EC}"/>
              </a:ext>
            </a:extLst>
          </p:cNvPr>
          <p:cNvGrpSpPr/>
          <p:nvPr/>
        </p:nvGrpSpPr>
        <p:grpSpPr>
          <a:xfrm>
            <a:off x="4463672" y="2615609"/>
            <a:ext cx="455462" cy="455462"/>
            <a:chOff x="4501260" y="2552700"/>
            <a:chExt cx="581280" cy="581280"/>
          </a:xfrm>
        </p:grpSpPr>
        <p:sp>
          <p:nvSpPr>
            <p:cNvPr id="15" name="Elipse 14">
              <a:extLst>
                <a:ext uri="{FF2B5EF4-FFF2-40B4-BE49-F238E27FC236}">
                  <a16:creationId xmlns:a16="http://schemas.microsoft.com/office/drawing/2014/main" id="{32882896-D7D5-D3C3-D72A-DD0D08B8B857}"/>
                </a:ext>
              </a:extLst>
            </p:cNvPr>
            <p:cNvSpPr/>
            <p:nvPr/>
          </p:nvSpPr>
          <p:spPr bwMode="auto">
            <a:xfrm>
              <a:off x="4501260" y="2552700"/>
              <a:ext cx="581280" cy="581280"/>
            </a:xfrm>
            <a:prstGeom prst="ellipse">
              <a:avLst/>
            </a:prstGeom>
            <a:solidFill>
              <a:srgbClr val="ED7D31"/>
            </a:solidFill>
            <a:ln>
              <a:noFill/>
              <a:headEnd/>
              <a:tailEnd/>
            </a:ln>
            <a:effectLst>
              <a:outerShdw blurRad="40000" dist="38100" dir="5400000" sx="102000" sy="102000" rotWithShape="0">
                <a:srgbClr val="000000">
                  <a:alpha val="14000"/>
                </a:srgbClr>
              </a:outerShdw>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14" name="Imagem 13">
              <a:extLst>
                <a:ext uri="{FF2B5EF4-FFF2-40B4-BE49-F238E27FC236}">
                  <a16:creationId xmlns:a16="http://schemas.microsoft.com/office/drawing/2014/main" id="{FE4D72FF-6A12-F60E-2C0A-DA309796CC2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flipV="1">
              <a:off x="4601700" y="2631630"/>
              <a:ext cx="423420" cy="423420"/>
            </a:xfrm>
            <a:prstGeom prst="rect">
              <a:avLst/>
            </a:prstGeom>
          </p:spPr>
        </p:pic>
      </p:grpSp>
      <p:sp>
        <p:nvSpPr>
          <p:cNvPr id="17" name="Retângulo: Cantos Arredondados 16">
            <a:extLst>
              <a:ext uri="{FF2B5EF4-FFF2-40B4-BE49-F238E27FC236}">
                <a16:creationId xmlns:a16="http://schemas.microsoft.com/office/drawing/2014/main" id="{EC01757D-6D41-5537-C41F-71ED7A123F10}"/>
              </a:ext>
            </a:extLst>
          </p:cNvPr>
          <p:cNvSpPr/>
          <p:nvPr/>
        </p:nvSpPr>
        <p:spPr>
          <a:xfrm>
            <a:off x="5082540" y="1092262"/>
            <a:ext cx="3650334" cy="3550622"/>
          </a:xfrm>
          <a:prstGeom prst="roundRect">
            <a:avLst>
              <a:gd name="adj" fmla="val 486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2" name="CaixaDeTexto 11">
            <a:extLst>
              <a:ext uri="{FF2B5EF4-FFF2-40B4-BE49-F238E27FC236}">
                <a16:creationId xmlns:a16="http://schemas.microsoft.com/office/drawing/2014/main" id="{39B4A485-2CA6-EE65-FC03-2E8A1B1801C0}"/>
              </a:ext>
            </a:extLst>
          </p:cNvPr>
          <p:cNvSpPr txBox="1"/>
          <p:nvPr/>
        </p:nvSpPr>
        <p:spPr>
          <a:xfrm>
            <a:off x="5146158" y="1197935"/>
            <a:ext cx="3586716" cy="3300159"/>
          </a:xfrm>
          <a:prstGeom prst="rect">
            <a:avLst/>
          </a:prstGeom>
          <a:noFill/>
        </p:spPr>
        <p:txBody>
          <a:bodyPr wrap="square" rtlCol="0">
            <a:noAutofit/>
          </a:bodyPr>
          <a:lstStyle/>
          <a:p>
            <a:pPr algn="l"/>
            <a:r>
              <a:rPr lang="pt-BR" sz="1200" b="1" i="0" dirty="0">
                <a:solidFill>
                  <a:srgbClr val="444444"/>
                </a:solidFill>
                <a:effectLst/>
                <a:latin typeface="Encode Sans"/>
              </a:rPr>
              <a:t>          IMPORTANTE</a:t>
            </a:r>
          </a:p>
          <a:p>
            <a:pPr algn="l"/>
            <a:endParaRPr lang="pt-BR" sz="1000" b="1" i="0" dirty="0">
              <a:solidFill>
                <a:srgbClr val="444444"/>
              </a:solidFill>
              <a:effectLst/>
              <a:latin typeface="Encode Sans"/>
            </a:endParaRPr>
          </a:p>
          <a:p>
            <a:pPr algn="l"/>
            <a:r>
              <a:rPr lang="pt-BR" sz="850" b="0" i="0" dirty="0">
                <a:solidFill>
                  <a:srgbClr val="444444"/>
                </a:solidFill>
                <a:effectLst/>
                <a:latin typeface="Encode Sans"/>
              </a:rPr>
              <a:t>A Superintendência de Seguros Nacionais informa que os sistemas de informática da agência estão temporariamente fora de serviço. Isso se deve a eventos recentes relacionados à segurança do computador.</a:t>
            </a:r>
          </a:p>
          <a:p>
            <a:pPr algn="l"/>
            <a:endParaRPr lang="pt-BR" sz="850" b="0" i="0" dirty="0">
              <a:solidFill>
                <a:srgbClr val="444444"/>
              </a:solidFill>
              <a:effectLst/>
              <a:latin typeface="Encode Sans"/>
            </a:endParaRPr>
          </a:p>
          <a:p>
            <a:pPr algn="l"/>
            <a:r>
              <a:rPr lang="pt-BR" sz="850" b="0" i="0" dirty="0">
                <a:solidFill>
                  <a:srgbClr val="444444"/>
                </a:solidFill>
                <a:effectLst/>
                <a:latin typeface="Encode Sans"/>
              </a:rPr>
              <a:t>É importante destacar que as ações correspondentes estão sendo geradas para investigar o ocorrido e estabelecer medidas corretivas o mais rápido possível.</a:t>
            </a:r>
          </a:p>
          <a:p>
            <a:pPr algn="l"/>
            <a:endParaRPr lang="pt-BR" sz="850" b="0" i="0" dirty="0">
              <a:solidFill>
                <a:srgbClr val="444444"/>
              </a:solidFill>
              <a:effectLst/>
              <a:latin typeface="Encode Sans"/>
            </a:endParaRPr>
          </a:p>
          <a:p>
            <a:pPr algn="l"/>
            <a:r>
              <a:rPr lang="pt-BR" sz="850" b="0" i="0" dirty="0">
                <a:solidFill>
                  <a:srgbClr val="444444"/>
                </a:solidFill>
                <a:effectLst/>
                <a:latin typeface="Encode Sans"/>
              </a:rPr>
              <a:t>Pelo exposto, informamos que está suspensa a utilização do Sistema Único de Notificação (SUN), do atendimento telefônico e do canal de e-mail, sendo o meio de comunicação e notificação oficial os Procedimentos Remotos (TAD) que são realizados antes do Administração Pública Nacional </a:t>
            </a:r>
            <a:r>
              <a:rPr lang="pt-BR" sz="850" b="0" i="0" u="sng" dirty="0">
                <a:solidFill>
                  <a:srgbClr val="0072BB"/>
                </a:solidFill>
                <a:effectLst/>
                <a:latin typeface="Encode Sans"/>
                <a:hlinkClick r:id="rId6"/>
              </a:rPr>
              <a:t>(https://tramitesadistancia.gob.ar/)</a:t>
            </a:r>
            <a:r>
              <a:rPr lang="pt-BR" sz="850" b="0" i="0" dirty="0">
                <a:solidFill>
                  <a:srgbClr val="444444"/>
                </a:solidFill>
                <a:effectLst/>
                <a:latin typeface="Encode Sans"/>
              </a:rPr>
              <a:t> .</a:t>
            </a:r>
          </a:p>
          <a:p>
            <a:pPr algn="l"/>
            <a:endParaRPr lang="pt-BR" sz="850" b="0" i="0" dirty="0">
              <a:solidFill>
                <a:srgbClr val="444444"/>
              </a:solidFill>
              <a:effectLst/>
              <a:latin typeface="Encode Sans"/>
            </a:endParaRPr>
          </a:p>
          <a:p>
            <a:pPr algn="l"/>
            <a:r>
              <a:rPr lang="pt-BR" sz="850" b="0" i="0" dirty="0">
                <a:solidFill>
                  <a:srgbClr val="444444"/>
                </a:solidFill>
                <a:effectLst/>
                <a:latin typeface="Encode Sans"/>
              </a:rPr>
              <a:t>Devido ao fato de que nos próximos feriados a circulação de veículos será maior, e que os aplicativos "MY ARGENTINA" e "MY INSURANCE" são afetados pelos eventos mencionados, aconselha-se o público em geral a circular com a documentação física obrigatória.</a:t>
            </a:r>
          </a:p>
          <a:p>
            <a:pPr algn="l"/>
            <a:endParaRPr lang="pt-BR" sz="850" b="0" i="1" dirty="0">
              <a:solidFill>
                <a:srgbClr val="444444"/>
              </a:solidFill>
              <a:effectLst/>
              <a:latin typeface="Encode Sans"/>
            </a:endParaRPr>
          </a:p>
          <a:p>
            <a:pPr algn="l"/>
            <a:r>
              <a:rPr lang="pt-BR" sz="850" b="0" i="1" dirty="0">
                <a:solidFill>
                  <a:srgbClr val="444444"/>
                </a:solidFill>
                <a:effectLst/>
                <a:latin typeface="Encode Sans"/>
              </a:rPr>
              <a:t>Qualquer outra informação de interesse será publicada no site</a:t>
            </a:r>
            <a:r>
              <a:rPr lang="pt-BR" sz="850" b="0" i="0" dirty="0">
                <a:solidFill>
                  <a:srgbClr val="444444"/>
                </a:solidFill>
                <a:effectLst/>
                <a:latin typeface="Encode Sans"/>
              </a:rPr>
              <a:t> – </a:t>
            </a:r>
            <a:r>
              <a:rPr lang="pt-BR" sz="850" b="0" i="0" u="sng" dirty="0">
                <a:solidFill>
                  <a:srgbClr val="0072BB"/>
                </a:solidFill>
                <a:effectLst/>
                <a:latin typeface="Encode Sans"/>
                <a:hlinkClick r:id="rId3"/>
              </a:rPr>
              <a:t>argentina.gob.ar/</a:t>
            </a:r>
            <a:r>
              <a:rPr lang="pt-BR" sz="850" b="0" i="0" u="sng" dirty="0" err="1">
                <a:solidFill>
                  <a:srgbClr val="0072BB"/>
                </a:solidFill>
                <a:effectLst/>
                <a:latin typeface="Encode Sans"/>
                <a:hlinkClick r:id="rId3"/>
              </a:rPr>
              <a:t>ssn</a:t>
            </a:r>
            <a:r>
              <a:rPr lang="pt-BR" sz="850" b="0" i="0" dirty="0">
                <a:solidFill>
                  <a:srgbClr val="444444"/>
                </a:solidFill>
                <a:effectLst/>
                <a:latin typeface="Encode Sans"/>
              </a:rPr>
              <a:t> – e replicada nas redes sociais do SSN – Twitter, Instagram e </a:t>
            </a:r>
            <a:r>
              <a:rPr lang="pt-BR" sz="850" b="0" i="0" dirty="0" err="1">
                <a:solidFill>
                  <a:srgbClr val="444444"/>
                </a:solidFill>
                <a:effectLst/>
                <a:latin typeface="Encode Sans"/>
              </a:rPr>
              <a:t>Linkedin</a:t>
            </a:r>
            <a:r>
              <a:rPr lang="pt-BR" sz="850" b="0" i="0" dirty="0">
                <a:solidFill>
                  <a:srgbClr val="444444"/>
                </a:solidFill>
                <a:effectLst/>
                <a:latin typeface="Encode Sans"/>
              </a:rPr>
              <a:t> -</a:t>
            </a:r>
          </a:p>
        </p:txBody>
      </p:sp>
      <p:pic>
        <p:nvPicPr>
          <p:cNvPr id="6" name="Imagem 5">
            <a:extLst>
              <a:ext uri="{FF2B5EF4-FFF2-40B4-BE49-F238E27FC236}">
                <a16:creationId xmlns:a16="http://schemas.microsoft.com/office/drawing/2014/main" id="{393063B4-0BFF-B565-7BAA-3755BD31B28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750166" y="1092262"/>
            <a:ext cx="3170688" cy="526822"/>
          </a:xfrm>
          <a:prstGeom prst="rect">
            <a:avLst/>
          </a:prstGeom>
        </p:spPr>
      </p:pic>
      <p:pic>
        <p:nvPicPr>
          <p:cNvPr id="13" name="Imagem 12">
            <a:extLst>
              <a:ext uri="{FF2B5EF4-FFF2-40B4-BE49-F238E27FC236}">
                <a16:creationId xmlns:a16="http://schemas.microsoft.com/office/drawing/2014/main" id="{831F3DC2-976C-1690-B6DC-815EC379D50E}"/>
              </a:ext>
            </a:extLst>
          </p:cNvPr>
          <p:cNvPicPr>
            <a:picLocks noChangeAspect="1"/>
          </p:cNvPicPr>
          <p:nvPr/>
        </p:nvPicPr>
        <p:blipFill rotWithShape="1">
          <a:blip r:embed="rId9"/>
          <a:srcRect l="5282" t="5408" r="21796" b="8536"/>
          <a:stretch/>
        </p:blipFill>
        <p:spPr>
          <a:xfrm>
            <a:off x="525832" y="2236914"/>
            <a:ext cx="3832058" cy="2261179"/>
          </a:xfrm>
          <a:prstGeom prst="rect">
            <a:avLst/>
          </a:prstGeom>
        </p:spPr>
      </p:pic>
      <p:sp>
        <p:nvSpPr>
          <p:cNvPr id="18" name="CaixaDeTexto 17">
            <a:extLst>
              <a:ext uri="{FF2B5EF4-FFF2-40B4-BE49-F238E27FC236}">
                <a16:creationId xmlns:a16="http://schemas.microsoft.com/office/drawing/2014/main" id="{64F9E85E-9274-3E4D-8A0E-8024F456AF9E}"/>
              </a:ext>
            </a:extLst>
          </p:cNvPr>
          <p:cNvSpPr txBox="1"/>
          <p:nvPr/>
        </p:nvSpPr>
        <p:spPr>
          <a:xfrm>
            <a:off x="448022" y="1618979"/>
            <a:ext cx="4094350" cy="577081"/>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es-ES" b="0" i="0" dirty="0">
                <a:solidFill>
                  <a:schemeClr val="tx1">
                    <a:lumMod val="75000"/>
                    <a:lumOff val="25000"/>
                  </a:schemeClr>
                </a:solidFill>
                <a:effectLst/>
                <a:latin typeface="Encode Sans"/>
              </a:rPr>
              <a:t>Tenemos como función proteger los derechos de los asegurados mediante la supervisión y regulación del mercado asegurador para un desarrollo sólido con esquemas de controles transparentes y eficaces.</a:t>
            </a:r>
            <a:endParaRPr lang="pt-BR" dirty="0">
              <a:solidFill>
                <a:schemeClr val="tx1">
                  <a:lumMod val="75000"/>
                  <a:lumOff val="25000"/>
                </a:schemeClr>
              </a:solidFill>
            </a:endParaRPr>
          </a:p>
        </p:txBody>
      </p:sp>
      <p:pic>
        <p:nvPicPr>
          <p:cNvPr id="20" name="Imagem 19">
            <a:extLst>
              <a:ext uri="{FF2B5EF4-FFF2-40B4-BE49-F238E27FC236}">
                <a16:creationId xmlns:a16="http://schemas.microsoft.com/office/drawing/2014/main" id="{135FEF94-B90B-DE57-FDE1-00092D9D5B53}"/>
              </a:ext>
            </a:extLst>
          </p:cNvPr>
          <p:cNvPicPr>
            <a:picLocks noChangeAspect="1"/>
          </p:cNvPicPr>
          <p:nvPr/>
        </p:nvPicPr>
        <p:blipFill>
          <a:blip r:embed="rId10"/>
          <a:stretch>
            <a:fillRect/>
          </a:stretch>
        </p:blipFill>
        <p:spPr>
          <a:xfrm>
            <a:off x="5197106" y="1162492"/>
            <a:ext cx="324736" cy="324736"/>
          </a:xfrm>
          <a:prstGeom prst="rect">
            <a:avLst/>
          </a:prstGeom>
        </p:spPr>
      </p:pic>
    </p:spTree>
    <p:extLst>
      <p:ext uri="{BB962C8B-B14F-4D97-AF65-F5344CB8AC3E}">
        <p14:creationId xmlns:p14="http://schemas.microsoft.com/office/powerpoint/2010/main" val="12113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7C01BC9-9B30-DE32-8EBE-1A2860E6C613}"/>
              </a:ext>
            </a:extLst>
          </p:cNvPr>
          <p:cNvSpPr txBox="1"/>
          <p:nvPr/>
        </p:nvSpPr>
        <p:spPr>
          <a:xfrm>
            <a:off x="347134" y="272620"/>
            <a:ext cx="8271034" cy="615553"/>
          </a:xfrm>
          <a:prstGeom prst="rect">
            <a:avLst/>
          </a:prstGeom>
          <a:noFill/>
        </p:spPr>
        <p:txBody>
          <a:bodyPr wrap="square" rtlCol="0">
            <a:spAutoFit/>
          </a:bodyPr>
          <a:lstStyle/>
          <a:p>
            <a:r>
              <a:rPr lang="pt-BR" sz="1800" b="1" dirty="0">
                <a:solidFill>
                  <a:schemeClr val="tx1">
                    <a:lumMod val="75000"/>
                    <a:lumOff val="25000"/>
                  </a:schemeClr>
                </a:solidFill>
                <a:latin typeface="Montserrat" panose="00000500000000000000" pitchFamily="2" charset="0"/>
              </a:rPr>
              <a:t>Compartilhamento de Incidentes Cibernéticos (CIC)</a:t>
            </a:r>
          </a:p>
          <a:p>
            <a:r>
              <a:rPr lang="pt-BR" sz="1600" dirty="0">
                <a:solidFill>
                  <a:schemeClr val="bg1">
                    <a:lumMod val="50000"/>
                  </a:schemeClr>
                </a:solidFill>
                <a:latin typeface="Montserrat" panose="00000500000000000000" pitchFamily="2" charset="0"/>
              </a:rPr>
              <a:t>Produto CNseg</a:t>
            </a:r>
          </a:p>
        </p:txBody>
      </p:sp>
      <p:sp>
        <p:nvSpPr>
          <p:cNvPr id="2" name="Espaço Reservado para Número de Slide 1">
            <a:extLst>
              <a:ext uri="{FF2B5EF4-FFF2-40B4-BE49-F238E27FC236}">
                <a16:creationId xmlns:a16="http://schemas.microsoft.com/office/drawing/2014/main" id="{7FAA2E3D-7393-5C01-BA7D-DA44B633B436}"/>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5</a:t>
            </a:fld>
            <a:endParaRPr lang="pt-BR" altLang="pt-BR" dirty="0">
              <a:ea typeface="ＭＳ Ｐゴシック" pitchFamily="34" charset="-128"/>
            </a:endParaRPr>
          </a:p>
        </p:txBody>
      </p:sp>
      <p:sp>
        <p:nvSpPr>
          <p:cNvPr id="4" name="CaixaDeTexto 3">
            <a:extLst>
              <a:ext uri="{FF2B5EF4-FFF2-40B4-BE49-F238E27FC236}">
                <a16:creationId xmlns:a16="http://schemas.microsoft.com/office/drawing/2014/main" id="{039DD453-993F-0FA3-B465-5F7D3DF9E3A8}"/>
              </a:ext>
            </a:extLst>
          </p:cNvPr>
          <p:cNvSpPr txBox="1"/>
          <p:nvPr/>
        </p:nvSpPr>
        <p:spPr>
          <a:xfrm>
            <a:off x="347134" y="939490"/>
            <a:ext cx="8469488" cy="620976"/>
          </a:xfrm>
          <a:prstGeom prst="rect">
            <a:avLst/>
          </a:prstGeom>
          <a:noFill/>
        </p:spPr>
        <p:txBody>
          <a:bodyPr wrap="square" rtlCol="0" anchor="t">
            <a:noAutofit/>
          </a:bodyPr>
          <a:lstStyle/>
          <a:p>
            <a:r>
              <a:rPr lang="pt-BR" sz="1200" dirty="0">
                <a:solidFill>
                  <a:schemeClr val="tx1">
                    <a:lumMod val="65000"/>
                    <a:lumOff val="35000"/>
                  </a:schemeClr>
                </a:solidFill>
                <a:latin typeface="Montserrat" panose="00000500000000000000" pitchFamily="2" charset="0"/>
                <a:cs typeface="Leelawadee" panose="020B0502040204020203" pitchFamily="34" charset="-34"/>
              </a:rPr>
              <a:t>Produto desenvolvido para atendimento à </a:t>
            </a:r>
            <a:r>
              <a:rPr lang="pt-BR" sz="1200" b="1" dirty="0">
                <a:solidFill>
                  <a:srgbClr val="F37B3C"/>
                </a:solidFill>
                <a:latin typeface="Montserrat" panose="00000500000000000000" pitchFamily="2" charset="0"/>
                <a:cs typeface="Leelawadee" panose="020B0502040204020203" pitchFamily="34" charset="-34"/>
              </a:rPr>
              <a:t>Circular Susep 638/2021</a:t>
            </a:r>
            <a:r>
              <a:rPr lang="pt-BR" sz="1200" dirty="0">
                <a:solidFill>
                  <a:schemeClr val="tx1">
                    <a:lumMod val="65000"/>
                    <a:lumOff val="35000"/>
                  </a:schemeClr>
                </a:solidFill>
                <a:latin typeface="Montserrat" panose="00000500000000000000" pitchFamily="2" charset="0"/>
                <a:cs typeface="Leelawadee" panose="020B0502040204020203" pitchFamily="34" charset="-34"/>
              </a:rPr>
              <a:t>, para compartilhamento de incidentes cibernéticos entre as supervisionadas da Susep.</a:t>
            </a:r>
          </a:p>
        </p:txBody>
      </p:sp>
      <p:sp>
        <p:nvSpPr>
          <p:cNvPr id="5" name="CaixaDeTexto 4">
            <a:extLst>
              <a:ext uri="{FF2B5EF4-FFF2-40B4-BE49-F238E27FC236}">
                <a16:creationId xmlns:a16="http://schemas.microsoft.com/office/drawing/2014/main" id="{15284914-1CBE-1641-32B9-E3819F854E69}"/>
              </a:ext>
            </a:extLst>
          </p:cNvPr>
          <p:cNvSpPr txBox="1"/>
          <p:nvPr/>
        </p:nvSpPr>
        <p:spPr>
          <a:xfrm>
            <a:off x="347134" y="5376500"/>
            <a:ext cx="7183336" cy="415498"/>
          </a:xfrm>
          <a:prstGeom prst="rect">
            <a:avLst/>
          </a:prstGeom>
          <a:noFill/>
        </p:spPr>
        <p:txBody>
          <a:bodyPr wrap="square" rtlCol="0">
            <a:spAutoFit/>
          </a:bodyPr>
          <a:lstStyle/>
          <a:p>
            <a:r>
              <a:rPr lang="pt-BR" sz="1050" dirty="0">
                <a:solidFill>
                  <a:schemeClr val="bg1">
                    <a:lumMod val="50000"/>
                  </a:schemeClr>
                </a:solidFill>
                <a:highlight>
                  <a:srgbClr val="FFFF00"/>
                </a:highlight>
                <a:latin typeface="Montserrat" panose="00000500000000000000" pitchFamily="2" charset="0"/>
              </a:rPr>
              <a:t>Informações principais soltas, como características da ferramenta</a:t>
            </a:r>
          </a:p>
          <a:p>
            <a:r>
              <a:rPr lang="pt-BR" sz="1050" i="1" dirty="0">
                <a:solidFill>
                  <a:schemeClr val="bg1">
                    <a:lumMod val="50000"/>
                  </a:schemeClr>
                </a:solidFill>
                <a:highlight>
                  <a:srgbClr val="FFFF00"/>
                </a:highlight>
                <a:latin typeface="Montserrat" panose="00000500000000000000" pitchFamily="2" charset="0"/>
              </a:rPr>
              <a:t>Desenho mostrando o monitoramento mundial  e o disparo das informações para as associadas </a:t>
            </a:r>
          </a:p>
        </p:txBody>
      </p:sp>
      <p:pic>
        <p:nvPicPr>
          <p:cNvPr id="9" name="Imagem 8">
            <a:extLst>
              <a:ext uri="{FF2B5EF4-FFF2-40B4-BE49-F238E27FC236}">
                <a16:creationId xmlns:a16="http://schemas.microsoft.com/office/drawing/2014/main" id="{CAD1C070-B1A2-744D-3476-1007B56F1C42}"/>
              </a:ext>
            </a:extLst>
          </p:cNvPr>
          <p:cNvPicPr>
            <a:picLocks noChangeAspect="1"/>
          </p:cNvPicPr>
          <p:nvPr/>
        </p:nvPicPr>
        <p:blipFill>
          <a:blip r:embed="rId2"/>
          <a:srcRect/>
          <a:stretch/>
        </p:blipFill>
        <p:spPr>
          <a:xfrm>
            <a:off x="544005" y="1481399"/>
            <a:ext cx="8055990" cy="3402961"/>
          </a:xfrm>
          <a:prstGeom prst="roundRect">
            <a:avLst>
              <a:gd name="adj" fmla="val 6715"/>
            </a:avLst>
          </a:prstGeom>
        </p:spPr>
      </p:pic>
      <p:grpSp>
        <p:nvGrpSpPr>
          <p:cNvPr id="20" name="Agrupar 19">
            <a:extLst>
              <a:ext uri="{FF2B5EF4-FFF2-40B4-BE49-F238E27FC236}">
                <a16:creationId xmlns:a16="http://schemas.microsoft.com/office/drawing/2014/main" id="{0FDB90E5-D3A3-5DE6-A70A-A5862D465717}"/>
              </a:ext>
            </a:extLst>
          </p:cNvPr>
          <p:cNvGrpSpPr/>
          <p:nvPr/>
        </p:nvGrpSpPr>
        <p:grpSpPr>
          <a:xfrm>
            <a:off x="4431296" y="1273455"/>
            <a:ext cx="2851342" cy="809492"/>
            <a:chOff x="434014" y="2309416"/>
            <a:chExt cx="6734835" cy="809492"/>
          </a:xfrm>
        </p:grpSpPr>
        <p:sp>
          <p:nvSpPr>
            <p:cNvPr id="16" name="Retângulo: Cantos Arredondados 15">
              <a:extLst>
                <a:ext uri="{FF2B5EF4-FFF2-40B4-BE49-F238E27FC236}">
                  <a16:creationId xmlns:a16="http://schemas.microsoft.com/office/drawing/2014/main" id="{61E9D03F-BA70-3781-9D6A-61B6547ED1AF}"/>
                </a:ext>
              </a:extLst>
            </p:cNvPr>
            <p:cNvSpPr/>
            <p:nvPr/>
          </p:nvSpPr>
          <p:spPr>
            <a:xfrm>
              <a:off x="434014" y="2309416"/>
              <a:ext cx="6734835" cy="809492"/>
            </a:xfrm>
            <a:prstGeom prst="roundRect">
              <a:avLst>
                <a:gd name="adj" fmla="val 18139"/>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Montserrat" panose="00000500000000000000" pitchFamily="50" charset="0"/>
              </a:endParaRPr>
            </a:p>
          </p:txBody>
        </p:sp>
        <p:sp>
          <p:nvSpPr>
            <p:cNvPr id="17" name="CaixaDeTexto 16">
              <a:extLst>
                <a:ext uri="{FF2B5EF4-FFF2-40B4-BE49-F238E27FC236}">
                  <a16:creationId xmlns:a16="http://schemas.microsoft.com/office/drawing/2014/main" id="{1A51C4DF-0E3B-09D3-52CB-3BFF89B3F2FB}"/>
                </a:ext>
              </a:extLst>
            </p:cNvPr>
            <p:cNvSpPr txBox="1"/>
            <p:nvPr/>
          </p:nvSpPr>
          <p:spPr>
            <a:xfrm>
              <a:off x="571692" y="2421662"/>
              <a:ext cx="6383841" cy="523678"/>
            </a:xfrm>
            <a:prstGeom prst="rect">
              <a:avLst/>
            </a:prstGeom>
            <a:noFill/>
          </p:spPr>
          <p:txBody>
            <a:bodyPr wrap="square" rtlCol="0" anchor="t">
              <a:noAutofit/>
            </a:bodyPr>
            <a:lstStyle/>
            <a:p>
              <a:r>
                <a:rPr lang="pt-BR" sz="1050" dirty="0">
                  <a:solidFill>
                    <a:schemeClr val="tx1">
                      <a:lumMod val="65000"/>
                      <a:lumOff val="35000"/>
                    </a:schemeClr>
                  </a:solidFill>
                  <a:latin typeface="Montserrat" panose="00000500000000000000" pitchFamily="2" charset="0"/>
                  <a:cs typeface="Leelawadee" panose="020B0502040204020203" pitchFamily="34" charset="-34"/>
                </a:rPr>
                <a:t>Infraestrutura de banco de dados em nuvem para armazenamento de todos os incidentes compartilhados.</a:t>
              </a:r>
            </a:p>
          </p:txBody>
        </p:sp>
      </p:grpSp>
      <p:grpSp>
        <p:nvGrpSpPr>
          <p:cNvPr id="10" name="Agrupar 9">
            <a:extLst>
              <a:ext uri="{FF2B5EF4-FFF2-40B4-BE49-F238E27FC236}">
                <a16:creationId xmlns:a16="http://schemas.microsoft.com/office/drawing/2014/main" id="{FB4A2858-BD3D-62F5-D60F-3FB35C3752BA}"/>
              </a:ext>
            </a:extLst>
          </p:cNvPr>
          <p:cNvGrpSpPr/>
          <p:nvPr/>
        </p:nvGrpSpPr>
        <p:grpSpPr>
          <a:xfrm>
            <a:off x="347134" y="3602689"/>
            <a:ext cx="2689577" cy="979669"/>
            <a:chOff x="592508" y="2218174"/>
            <a:chExt cx="7865632" cy="979669"/>
          </a:xfrm>
        </p:grpSpPr>
        <p:sp>
          <p:nvSpPr>
            <p:cNvPr id="11" name="Retângulo: Cantos Arredondados 10">
              <a:extLst>
                <a:ext uri="{FF2B5EF4-FFF2-40B4-BE49-F238E27FC236}">
                  <a16:creationId xmlns:a16="http://schemas.microsoft.com/office/drawing/2014/main" id="{230ED2D5-4134-CCA2-40A6-20D2373C4E82}"/>
                </a:ext>
              </a:extLst>
            </p:cNvPr>
            <p:cNvSpPr/>
            <p:nvPr/>
          </p:nvSpPr>
          <p:spPr>
            <a:xfrm>
              <a:off x="592508" y="2218174"/>
              <a:ext cx="7865632" cy="979669"/>
            </a:xfrm>
            <a:prstGeom prst="roundRect">
              <a:avLst>
                <a:gd name="adj" fmla="val 13613"/>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Montserrat" panose="00000500000000000000" pitchFamily="50" charset="0"/>
              </a:endParaRPr>
            </a:p>
          </p:txBody>
        </p:sp>
        <p:sp>
          <p:nvSpPr>
            <p:cNvPr id="12" name="CaixaDeTexto 11">
              <a:extLst>
                <a:ext uri="{FF2B5EF4-FFF2-40B4-BE49-F238E27FC236}">
                  <a16:creationId xmlns:a16="http://schemas.microsoft.com/office/drawing/2014/main" id="{F6E6D51F-F990-EB27-19A8-991450BFF997}"/>
                </a:ext>
              </a:extLst>
            </p:cNvPr>
            <p:cNvSpPr txBox="1"/>
            <p:nvPr/>
          </p:nvSpPr>
          <p:spPr>
            <a:xfrm>
              <a:off x="864874" y="2331816"/>
              <a:ext cx="7309722" cy="720651"/>
            </a:xfrm>
            <a:prstGeom prst="rect">
              <a:avLst/>
            </a:prstGeom>
            <a:noFill/>
          </p:spPr>
          <p:txBody>
            <a:bodyPr wrap="square" rtlCol="0" anchor="t">
              <a:noAutofit/>
            </a:bodyPr>
            <a:lstStyle/>
            <a:p>
              <a:r>
                <a:rPr lang="pt-BR" sz="1050" dirty="0">
                  <a:solidFill>
                    <a:schemeClr val="tx1">
                      <a:lumMod val="65000"/>
                      <a:lumOff val="35000"/>
                    </a:schemeClr>
                  </a:solidFill>
                  <a:latin typeface="Montserrat" panose="00000500000000000000" pitchFamily="2" charset="0"/>
                  <a:cs typeface="Leelawadee" panose="020B0502040204020203" pitchFamily="34" charset="-34"/>
                </a:rPr>
                <a:t>Ferramenta para armazenar e correlacionar indicadores de comprometimento de ataques direcionados...</a:t>
              </a:r>
            </a:p>
          </p:txBody>
        </p:sp>
      </p:grpSp>
      <p:grpSp>
        <p:nvGrpSpPr>
          <p:cNvPr id="13" name="Agrupar 12">
            <a:extLst>
              <a:ext uri="{FF2B5EF4-FFF2-40B4-BE49-F238E27FC236}">
                <a16:creationId xmlns:a16="http://schemas.microsoft.com/office/drawing/2014/main" id="{8F003687-0FEC-F935-7AC0-8D3B8CAF7881}"/>
              </a:ext>
            </a:extLst>
          </p:cNvPr>
          <p:cNvGrpSpPr/>
          <p:nvPr/>
        </p:nvGrpSpPr>
        <p:grpSpPr>
          <a:xfrm>
            <a:off x="688622" y="1692994"/>
            <a:ext cx="1521863" cy="620976"/>
            <a:chOff x="1484332" y="2309415"/>
            <a:chExt cx="4690206" cy="620976"/>
          </a:xfrm>
        </p:grpSpPr>
        <p:sp>
          <p:nvSpPr>
            <p:cNvPr id="14" name="Retângulo: Cantos Arredondados 13">
              <a:extLst>
                <a:ext uri="{FF2B5EF4-FFF2-40B4-BE49-F238E27FC236}">
                  <a16:creationId xmlns:a16="http://schemas.microsoft.com/office/drawing/2014/main" id="{E84ED356-E2D6-5237-5B8C-585497455050}"/>
                </a:ext>
              </a:extLst>
            </p:cNvPr>
            <p:cNvSpPr/>
            <p:nvPr/>
          </p:nvSpPr>
          <p:spPr>
            <a:xfrm>
              <a:off x="1484332" y="2309415"/>
              <a:ext cx="4690206" cy="620976"/>
            </a:xfrm>
            <a:prstGeom prst="roundRect">
              <a:avLst>
                <a:gd name="adj" fmla="val 20928"/>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Montserrat" panose="00000500000000000000" pitchFamily="50" charset="0"/>
              </a:endParaRPr>
            </a:p>
          </p:txBody>
        </p:sp>
        <p:sp>
          <p:nvSpPr>
            <p:cNvPr id="15" name="CaixaDeTexto 14">
              <a:extLst>
                <a:ext uri="{FF2B5EF4-FFF2-40B4-BE49-F238E27FC236}">
                  <a16:creationId xmlns:a16="http://schemas.microsoft.com/office/drawing/2014/main" id="{7F6D8CAE-C27D-2031-285F-9AEB19DF6B37}"/>
                </a:ext>
              </a:extLst>
            </p:cNvPr>
            <p:cNvSpPr txBox="1"/>
            <p:nvPr/>
          </p:nvSpPr>
          <p:spPr>
            <a:xfrm>
              <a:off x="1860445" y="2421662"/>
              <a:ext cx="3896599" cy="394056"/>
            </a:xfrm>
            <a:prstGeom prst="rect">
              <a:avLst/>
            </a:prstGeom>
            <a:noFill/>
          </p:spPr>
          <p:txBody>
            <a:bodyPr wrap="square" rtlCol="0" anchor="t">
              <a:noAutofit/>
            </a:bodyPr>
            <a:lstStyle/>
            <a:p>
              <a:r>
                <a:rPr lang="pt-BR" sz="1050" dirty="0">
                  <a:solidFill>
                    <a:schemeClr val="tx1">
                      <a:lumMod val="65000"/>
                      <a:lumOff val="35000"/>
                    </a:schemeClr>
                  </a:solidFill>
                  <a:latin typeface="Montserrat" panose="00000500000000000000" pitchFamily="2" charset="0"/>
                  <a:cs typeface="Leelawadee" panose="020B0502040204020203" pitchFamily="34" charset="-34"/>
                </a:rPr>
                <a:t>Monitoramento</a:t>
              </a:r>
            </a:p>
            <a:p>
              <a:r>
                <a:rPr lang="pt-BR" sz="1050" dirty="0">
                  <a:solidFill>
                    <a:schemeClr val="tx1">
                      <a:lumMod val="65000"/>
                      <a:lumOff val="35000"/>
                    </a:schemeClr>
                  </a:solidFill>
                  <a:latin typeface="Montserrat" panose="00000500000000000000" pitchFamily="2" charset="0"/>
                  <a:cs typeface="Leelawadee" panose="020B0502040204020203" pitchFamily="34" charset="-34"/>
                </a:rPr>
                <a:t>mundial.</a:t>
              </a:r>
            </a:p>
          </p:txBody>
        </p:sp>
      </p:grpSp>
      <p:grpSp>
        <p:nvGrpSpPr>
          <p:cNvPr id="39" name="Agrupar 38">
            <a:extLst>
              <a:ext uri="{FF2B5EF4-FFF2-40B4-BE49-F238E27FC236}">
                <a16:creationId xmlns:a16="http://schemas.microsoft.com/office/drawing/2014/main" id="{2FC7A83E-84A6-0062-E6FF-F420C220F79A}"/>
              </a:ext>
            </a:extLst>
          </p:cNvPr>
          <p:cNvGrpSpPr/>
          <p:nvPr/>
        </p:nvGrpSpPr>
        <p:grpSpPr>
          <a:xfrm>
            <a:off x="1690011" y="4340299"/>
            <a:ext cx="3720034" cy="686456"/>
            <a:chOff x="-578315" y="2309416"/>
            <a:chExt cx="8786675" cy="809492"/>
          </a:xfrm>
        </p:grpSpPr>
        <p:sp>
          <p:nvSpPr>
            <p:cNvPr id="40" name="Retângulo: Cantos Arredondados 39">
              <a:extLst>
                <a:ext uri="{FF2B5EF4-FFF2-40B4-BE49-F238E27FC236}">
                  <a16:creationId xmlns:a16="http://schemas.microsoft.com/office/drawing/2014/main" id="{0840ECFC-060E-737D-3F78-28E7784D32BC}"/>
                </a:ext>
              </a:extLst>
            </p:cNvPr>
            <p:cNvSpPr/>
            <p:nvPr/>
          </p:nvSpPr>
          <p:spPr>
            <a:xfrm>
              <a:off x="-578315" y="2309416"/>
              <a:ext cx="8786675" cy="809492"/>
            </a:xfrm>
            <a:prstGeom prst="roundRect">
              <a:avLst>
                <a:gd name="adj" fmla="val 20928"/>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Montserrat" panose="00000500000000000000" pitchFamily="50" charset="0"/>
              </a:endParaRPr>
            </a:p>
          </p:txBody>
        </p:sp>
        <p:sp>
          <p:nvSpPr>
            <p:cNvPr id="41" name="CaixaDeTexto 40">
              <a:extLst>
                <a:ext uri="{FF2B5EF4-FFF2-40B4-BE49-F238E27FC236}">
                  <a16:creationId xmlns:a16="http://schemas.microsoft.com/office/drawing/2014/main" id="{077EF917-98F0-D1C4-0926-FC9CAE868E16}"/>
                </a:ext>
              </a:extLst>
            </p:cNvPr>
            <p:cNvSpPr txBox="1"/>
            <p:nvPr/>
          </p:nvSpPr>
          <p:spPr>
            <a:xfrm>
              <a:off x="-258346" y="2421663"/>
              <a:ext cx="8226725" cy="523678"/>
            </a:xfrm>
            <a:prstGeom prst="rect">
              <a:avLst/>
            </a:prstGeom>
            <a:noFill/>
          </p:spPr>
          <p:txBody>
            <a:bodyPr wrap="square" rtlCol="0" anchor="t">
              <a:noAutofit/>
            </a:bodyPr>
            <a:lstStyle/>
            <a:p>
              <a:r>
                <a:rPr lang="pt-BR" sz="1050" dirty="0">
                  <a:solidFill>
                    <a:schemeClr val="tx1">
                      <a:lumMod val="65000"/>
                      <a:lumOff val="35000"/>
                    </a:schemeClr>
                  </a:solidFill>
                  <a:latin typeface="Montserrat" panose="00000500000000000000" pitchFamily="2" charset="0"/>
                  <a:cs typeface="Leelawadee" panose="020B0502040204020203" pitchFamily="34" charset="-34"/>
                </a:rPr>
                <a:t>...inteligência de ameaças, informações de fraude financeira, informações de vulnerabilidade ou mesmo informações de contraterrorismo.</a:t>
              </a:r>
            </a:p>
          </p:txBody>
        </p:sp>
      </p:grpSp>
      <p:grpSp>
        <p:nvGrpSpPr>
          <p:cNvPr id="46" name="Agrupar 45">
            <a:extLst>
              <a:ext uri="{FF2B5EF4-FFF2-40B4-BE49-F238E27FC236}">
                <a16:creationId xmlns:a16="http://schemas.microsoft.com/office/drawing/2014/main" id="{5A7DDD5B-9CEC-4DC2-5530-4A5835135085}"/>
              </a:ext>
            </a:extLst>
          </p:cNvPr>
          <p:cNvGrpSpPr/>
          <p:nvPr/>
        </p:nvGrpSpPr>
        <p:grpSpPr>
          <a:xfrm>
            <a:off x="7743842" y="2622244"/>
            <a:ext cx="1211256" cy="960791"/>
            <a:chOff x="1484335" y="2309414"/>
            <a:chExt cx="3732952" cy="960791"/>
          </a:xfrm>
        </p:grpSpPr>
        <p:sp>
          <p:nvSpPr>
            <p:cNvPr id="47" name="Retângulo: Cantos Arredondados 46">
              <a:extLst>
                <a:ext uri="{FF2B5EF4-FFF2-40B4-BE49-F238E27FC236}">
                  <a16:creationId xmlns:a16="http://schemas.microsoft.com/office/drawing/2014/main" id="{A50511EF-004C-18C6-6F69-5974A8A6E147}"/>
                </a:ext>
              </a:extLst>
            </p:cNvPr>
            <p:cNvSpPr/>
            <p:nvPr/>
          </p:nvSpPr>
          <p:spPr>
            <a:xfrm>
              <a:off x="1484335" y="2309414"/>
              <a:ext cx="3732952" cy="960791"/>
            </a:xfrm>
            <a:prstGeom prst="roundRect">
              <a:avLst>
                <a:gd name="adj" fmla="val 20928"/>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dirty="0">
                <a:latin typeface="Montserrat" panose="00000500000000000000" pitchFamily="50" charset="0"/>
              </a:endParaRPr>
            </a:p>
          </p:txBody>
        </p:sp>
        <p:sp>
          <p:nvSpPr>
            <p:cNvPr id="48" name="CaixaDeTexto 47">
              <a:extLst>
                <a:ext uri="{FF2B5EF4-FFF2-40B4-BE49-F238E27FC236}">
                  <a16:creationId xmlns:a16="http://schemas.microsoft.com/office/drawing/2014/main" id="{D80C08A3-87EE-EA5F-C23B-FE0043FDF1D3}"/>
                </a:ext>
              </a:extLst>
            </p:cNvPr>
            <p:cNvSpPr txBox="1"/>
            <p:nvPr/>
          </p:nvSpPr>
          <p:spPr>
            <a:xfrm>
              <a:off x="1672386" y="2421662"/>
              <a:ext cx="3225189" cy="592584"/>
            </a:xfrm>
            <a:prstGeom prst="rect">
              <a:avLst/>
            </a:prstGeom>
            <a:noFill/>
          </p:spPr>
          <p:txBody>
            <a:bodyPr wrap="square" rtlCol="0" anchor="t">
              <a:noAutofit/>
            </a:bodyPr>
            <a:lstStyle/>
            <a:p>
              <a:r>
                <a:rPr lang="pt-BR" sz="1050" dirty="0">
                  <a:solidFill>
                    <a:schemeClr val="tx1">
                      <a:lumMod val="65000"/>
                      <a:lumOff val="35000"/>
                    </a:schemeClr>
                  </a:solidFill>
                  <a:latin typeface="Montserrat" panose="00000500000000000000" pitchFamily="2" charset="0"/>
                  <a:cs typeface="Leelawadee" panose="020B0502040204020203" pitchFamily="34" charset="-34"/>
                </a:rPr>
                <a:t>Envio das informações para as associadas </a:t>
              </a:r>
            </a:p>
          </p:txBody>
        </p:sp>
      </p:grpSp>
    </p:spTree>
    <p:extLst>
      <p:ext uri="{BB962C8B-B14F-4D97-AF65-F5344CB8AC3E}">
        <p14:creationId xmlns:p14="http://schemas.microsoft.com/office/powerpoint/2010/main" val="1113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7FAA2E3D-7393-5C01-BA7D-DA44B633B436}"/>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6</a:t>
            </a:fld>
            <a:endParaRPr lang="pt-BR" altLang="pt-BR" dirty="0">
              <a:ea typeface="ＭＳ Ｐゴシック" pitchFamily="34" charset="-128"/>
            </a:endParaRPr>
          </a:p>
        </p:txBody>
      </p:sp>
      <p:sp>
        <p:nvSpPr>
          <p:cNvPr id="3" name="CaixaDeTexto 2">
            <a:extLst>
              <a:ext uri="{FF2B5EF4-FFF2-40B4-BE49-F238E27FC236}">
                <a16:creationId xmlns:a16="http://schemas.microsoft.com/office/drawing/2014/main" id="{07C01BC9-9B30-DE32-8EBE-1A2860E6C613}"/>
              </a:ext>
            </a:extLst>
          </p:cNvPr>
          <p:cNvSpPr txBox="1"/>
          <p:nvPr/>
        </p:nvSpPr>
        <p:spPr>
          <a:xfrm>
            <a:off x="347134" y="272620"/>
            <a:ext cx="5555523"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Benefícios</a:t>
            </a:r>
          </a:p>
          <a:p>
            <a:r>
              <a:rPr lang="pt-BR" sz="1600" dirty="0">
                <a:solidFill>
                  <a:schemeClr val="bg1">
                    <a:lumMod val="50000"/>
                  </a:schemeClr>
                </a:solidFill>
                <a:latin typeface="Montserrat" panose="00000500000000000000" pitchFamily="2" charset="0"/>
              </a:rPr>
              <a:t>Desde julho/22 o CIC ajuda o mercado a se proteger</a:t>
            </a:r>
          </a:p>
        </p:txBody>
      </p:sp>
      <p:sp>
        <p:nvSpPr>
          <p:cNvPr id="31" name="CaixaDeTexto 30">
            <a:extLst>
              <a:ext uri="{FF2B5EF4-FFF2-40B4-BE49-F238E27FC236}">
                <a16:creationId xmlns:a16="http://schemas.microsoft.com/office/drawing/2014/main" id="{2C350914-CB9C-FD9A-E09C-7CA203377BE1}"/>
              </a:ext>
            </a:extLst>
          </p:cNvPr>
          <p:cNvSpPr txBox="1"/>
          <p:nvPr/>
        </p:nvSpPr>
        <p:spPr>
          <a:xfrm>
            <a:off x="5047635" y="4004334"/>
            <a:ext cx="2328552" cy="861774"/>
          </a:xfrm>
          <a:prstGeom prst="rect">
            <a:avLst/>
          </a:prstGeom>
          <a:noFill/>
        </p:spPr>
        <p:txBody>
          <a:bodyPr wrap="square" rtlCol="0">
            <a:spAutoFit/>
          </a:bodyPr>
          <a:lstStyle/>
          <a:p>
            <a:pPr algn="ctr"/>
            <a:r>
              <a:rPr lang="pt-BR" sz="1000" dirty="0">
                <a:solidFill>
                  <a:schemeClr val="tx1">
                    <a:lumMod val="65000"/>
                    <a:lumOff val="35000"/>
                  </a:schemeClr>
                </a:solidFill>
                <a:latin typeface="Montserrat" panose="00000500000000000000" pitchFamily="2" charset="0"/>
                <a:cs typeface="Leelawadee" panose="020B0502040204020203" pitchFamily="34" charset="-34"/>
              </a:rPr>
              <a:t>Compartilhamento de dados de incidentes cibernéticos em uma única base de dados do mercado segurador para </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evolução conjunta</a:t>
            </a:r>
            <a:r>
              <a:rPr lang="pt-BR" sz="1000" dirty="0">
                <a:solidFill>
                  <a:schemeClr val="tx1">
                    <a:lumMod val="65000"/>
                    <a:lumOff val="35000"/>
                  </a:schemeClr>
                </a:solidFill>
                <a:latin typeface="Montserrat" panose="00000500000000000000" pitchFamily="2" charset="0"/>
                <a:cs typeface="Leelawadee" panose="020B0502040204020203" pitchFamily="34" charset="-34"/>
              </a:rPr>
              <a:t> acerca da ameaça.</a:t>
            </a:r>
          </a:p>
        </p:txBody>
      </p:sp>
      <p:grpSp>
        <p:nvGrpSpPr>
          <p:cNvPr id="33" name="Agrupar 32">
            <a:extLst>
              <a:ext uri="{FF2B5EF4-FFF2-40B4-BE49-F238E27FC236}">
                <a16:creationId xmlns:a16="http://schemas.microsoft.com/office/drawing/2014/main" id="{D6551B72-05F3-1168-E07D-7ADB5EA3653E}"/>
              </a:ext>
            </a:extLst>
          </p:cNvPr>
          <p:cNvGrpSpPr/>
          <p:nvPr/>
        </p:nvGrpSpPr>
        <p:grpSpPr>
          <a:xfrm>
            <a:off x="5857968" y="3212558"/>
            <a:ext cx="707886" cy="707886"/>
            <a:chOff x="6293909" y="2821325"/>
            <a:chExt cx="941590" cy="941590"/>
          </a:xfrm>
        </p:grpSpPr>
        <p:sp>
          <p:nvSpPr>
            <p:cNvPr id="20" name="Elipse 19">
              <a:extLst>
                <a:ext uri="{FF2B5EF4-FFF2-40B4-BE49-F238E27FC236}">
                  <a16:creationId xmlns:a16="http://schemas.microsoft.com/office/drawing/2014/main" id="{4D811AB7-BB7A-AFA8-08A7-B4DC1F0F1B3F}"/>
                </a:ext>
              </a:extLst>
            </p:cNvPr>
            <p:cNvSpPr/>
            <p:nvPr/>
          </p:nvSpPr>
          <p:spPr bwMode="auto">
            <a:xfrm>
              <a:off x="6293909" y="2821325"/>
              <a:ext cx="941590" cy="941590"/>
            </a:xfrm>
            <a:prstGeom prst="ellipse">
              <a:avLst/>
            </a:prstGeom>
            <a:solidFill>
              <a:srgbClr val="ED7D31"/>
            </a:solidFill>
            <a:ln w="28575">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5" name="Imagem 4">
              <a:extLst>
                <a:ext uri="{FF2B5EF4-FFF2-40B4-BE49-F238E27FC236}">
                  <a16:creationId xmlns:a16="http://schemas.microsoft.com/office/drawing/2014/main" id="{DC2D1B9A-066B-1B6B-E86B-7A03A2B571B8}"/>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6481380" y="3020713"/>
              <a:ext cx="504000" cy="504000"/>
            </a:xfrm>
            <a:prstGeom prst="rect">
              <a:avLst/>
            </a:prstGeom>
          </p:spPr>
        </p:pic>
      </p:grpSp>
      <p:sp>
        <p:nvSpPr>
          <p:cNvPr id="41" name="CaixaDeTexto 40">
            <a:extLst>
              <a:ext uri="{FF2B5EF4-FFF2-40B4-BE49-F238E27FC236}">
                <a16:creationId xmlns:a16="http://schemas.microsoft.com/office/drawing/2014/main" id="{15B48FD1-D7A3-E25D-180E-3DEDE81C84B0}"/>
              </a:ext>
            </a:extLst>
          </p:cNvPr>
          <p:cNvSpPr txBox="1"/>
          <p:nvPr/>
        </p:nvSpPr>
        <p:spPr>
          <a:xfrm>
            <a:off x="1936860" y="3985198"/>
            <a:ext cx="1990458" cy="861774"/>
          </a:xfrm>
          <a:prstGeom prst="rect">
            <a:avLst/>
          </a:prstGeom>
          <a:noFill/>
        </p:spPr>
        <p:txBody>
          <a:bodyPr wrap="square" rtlCol="0">
            <a:spAutoFit/>
          </a:bodyPr>
          <a:lstStyle/>
          <a:p>
            <a:pPr algn="ctr"/>
            <a:r>
              <a:rPr lang="pt-BR" sz="1000" dirty="0">
                <a:solidFill>
                  <a:schemeClr val="tx1">
                    <a:lumMod val="65000"/>
                    <a:lumOff val="35000"/>
                  </a:schemeClr>
                </a:solidFill>
                <a:latin typeface="Montserrat" panose="00000500000000000000" pitchFamily="2" charset="0"/>
                <a:cs typeface="Leelawadee" panose="020B0502040204020203" pitchFamily="34" charset="-34"/>
              </a:rPr>
              <a:t>Insumos compartilhados para elaboração e atualização</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 </a:t>
            </a:r>
            <a:r>
              <a:rPr lang="pt-BR" sz="1000" dirty="0">
                <a:solidFill>
                  <a:schemeClr val="tx1">
                    <a:lumMod val="65000"/>
                    <a:lumOff val="35000"/>
                  </a:schemeClr>
                </a:solidFill>
                <a:latin typeface="Montserrat" panose="00000500000000000000" pitchFamily="2" charset="0"/>
                <a:cs typeface="Leelawadee" panose="020B0502040204020203" pitchFamily="34" charset="-34"/>
              </a:rPr>
              <a:t>constante de </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Políticas de Segurança </a:t>
            </a:r>
            <a:r>
              <a:rPr lang="pt-BR" sz="1000" dirty="0">
                <a:solidFill>
                  <a:schemeClr val="tx1">
                    <a:lumMod val="65000"/>
                    <a:lumOff val="35000"/>
                  </a:schemeClr>
                </a:solidFill>
                <a:latin typeface="Montserrat" panose="00000500000000000000" pitchFamily="2" charset="0"/>
                <a:cs typeface="Leelawadee" panose="020B0502040204020203" pitchFamily="34" charset="-34"/>
              </a:rPr>
              <a:t>das seguradoras.</a:t>
            </a:r>
          </a:p>
        </p:txBody>
      </p:sp>
      <p:grpSp>
        <p:nvGrpSpPr>
          <p:cNvPr id="32" name="Agrupar 31">
            <a:extLst>
              <a:ext uri="{FF2B5EF4-FFF2-40B4-BE49-F238E27FC236}">
                <a16:creationId xmlns:a16="http://schemas.microsoft.com/office/drawing/2014/main" id="{05B17D54-B925-AC0A-8A05-6788B9A6ABF6}"/>
              </a:ext>
            </a:extLst>
          </p:cNvPr>
          <p:cNvGrpSpPr/>
          <p:nvPr/>
        </p:nvGrpSpPr>
        <p:grpSpPr>
          <a:xfrm>
            <a:off x="2578146" y="3192089"/>
            <a:ext cx="707886" cy="707886"/>
            <a:chOff x="3989021" y="2821325"/>
            <a:chExt cx="941590" cy="941590"/>
          </a:xfrm>
        </p:grpSpPr>
        <p:sp>
          <p:nvSpPr>
            <p:cNvPr id="13" name="Elipse 12">
              <a:extLst>
                <a:ext uri="{FF2B5EF4-FFF2-40B4-BE49-F238E27FC236}">
                  <a16:creationId xmlns:a16="http://schemas.microsoft.com/office/drawing/2014/main" id="{238BA38D-82F2-314C-62B0-2486327D5D89}"/>
                </a:ext>
              </a:extLst>
            </p:cNvPr>
            <p:cNvSpPr/>
            <p:nvPr/>
          </p:nvSpPr>
          <p:spPr bwMode="auto">
            <a:xfrm>
              <a:off x="3989021" y="2821325"/>
              <a:ext cx="941590" cy="941590"/>
            </a:xfrm>
            <a:prstGeom prst="ellipse">
              <a:avLst/>
            </a:prstGeom>
            <a:solidFill>
              <a:srgbClr val="ED7D31"/>
            </a:solidFill>
            <a:ln w="28575">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7" name="Imagem 6">
              <a:extLst>
                <a:ext uri="{FF2B5EF4-FFF2-40B4-BE49-F238E27FC236}">
                  <a16:creationId xmlns:a16="http://schemas.microsoft.com/office/drawing/2014/main" id="{52A7B5CB-805F-E840-98BB-748A2DE8F718}"/>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207816" y="3037696"/>
              <a:ext cx="504000" cy="504000"/>
            </a:xfrm>
            <a:prstGeom prst="rect">
              <a:avLst/>
            </a:prstGeom>
          </p:spPr>
        </p:pic>
      </p:grpSp>
      <p:sp>
        <p:nvSpPr>
          <p:cNvPr id="42" name="CaixaDeTexto 41">
            <a:extLst>
              <a:ext uri="{FF2B5EF4-FFF2-40B4-BE49-F238E27FC236}">
                <a16:creationId xmlns:a16="http://schemas.microsoft.com/office/drawing/2014/main" id="{19F21C26-63AA-80B0-E629-B783A13CB993}"/>
              </a:ext>
            </a:extLst>
          </p:cNvPr>
          <p:cNvSpPr txBox="1"/>
          <p:nvPr/>
        </p:nvSpPr>
        <p:spPr>
          <a:xfrm>
            <a:off x="3406901" y="3279946"/>
            <a:ext cx="2330198" cy="553998"/>
          </a:xfrm>
          <a:prstGeom prst="rect">
            <a:avLst/>
          </a:prstGeom>
          <a:noFill/>
        </p:spPr>
        <p:txBody>
          <a:bodyPr wrap="square" rtlCol="0">
            <a:spAutoFit/>
          </a:bodyPr>
          <a:lstStyle/>
          <a:p>
            <a:pPr algn="ctr"/>
            <a:r>
              <a:rPr lang="pt-BR" sz="1000" b="1" dirty="0">
                <a:solidFill>
                  <a:schemeClr val="tx1">
                    <a:lumMod val="65000"/>
                    <a:lumOff val="35000"/>
                  </a:schemeClr>
                </a:solidFill>
                <a:latin typeface="Montserrat" panose="00000500000000000000" pitchFamily="2" charset="0"/>
                <a:cs typeface="Leelawadee" panose="020B0502040204020203" pitchFamily="34" charset="-34"/>
              </a:rPr>
              <a:t>Maior velocidade </a:t>
            </a:r>
            <a:r>
              <a:rPr lang="pt-BR" sz="1000" dirty="0">
                <a:solidFill>
                  <a:schemeClr val="tx1">
                    <a:lumMod val="65000"/>
                    <a:lumOff val="35000"/>
                  </a:schemeClr>
                </a:solidFill>
                <a:latin typeface="Montserrat" panose="00000500000000000000" pitchFamily="2" charset="0"/>
                <a:cs typeface="Leelawadee" panose="020B0502040204020203" pitchFamily="34" charset="-34"/>
              </a:rPr>
              <a:t>na identificação de incidentes, no seu tratamento e recuperação.</a:t>
            </a:r>
          </a:p>
        </p:txBody>
      </p:sp>
      <p:grpSp>
        <p:nvGrpSpPr>
          <p:cNvPr id="30" name="Agrupar 29">
            <a:extLst>
              <a:ext uri="{FF2B5EF4-FFF2-40B4-BE49-F238E27FC236}">
                <a16:creationId xmlns:a16="http://schemas.microsoft.com/office/drawing/2014/main" id="{2C56D42A-318F-5F51-3D80-6578F3909E23}"/>
              </a:ext>
            </a:extLst>
          </p:cNvPr>
          <p:cNvGrpSpPr/>
          <p:nvPr/>
        </p:nvGrpSpPr>
        <p:grpSpPr>
          <a:xfrm>
            <a:off x="4218057" y="2489664"/>
            <a:ext cx="707886" cy="707886"/>
            <a:chOff x="5141465" y="1888273"/>
            <a:chExt cx="941590" cy="941590"/>
          </a:xfrm>
        </p:grpSpPr>
        <p:sp>
          <p:nvSpPr>
            <p:cNvPr id="14" name="Elipse 13">
              <a:extLst>
                <a:ext uri="{FF2B5EF4-FFF2-40B4-BE49-F238E27FC236}">
                  <a16:creationId xmlns:a16="http://schemas.microsoft.com/office/drawing/2014/main" id="{DAFA9BAB-6520-3A74-2A6D-C18844F8BB8A}"/>
                </a:ext>
              </a:extLst>
            </p:cNvPr>
            <p:cNvSpPr/>
            <p:nvPr/>
          </p:nvSpPr>
          <p:spPr bwMode="auto">
            <a:xfrm>
              <a:off x="5141465" y="1888273"/>
              <a:ext cx="941590" cy="941590"/>
            </a:xfrm>
            <a:prstGeom prst="ellipse">
              <a:avLst/>
            </a:prstGeom>
            <a:solidFill>
              <a:srgbClr val="ED7D31"/>
            </a:solidFill>
            <a:ln w="28575">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9" name="Imagem 8">
              <a:extLst>
                <a:ext uri="{FF2B5EF4-FFF2-40B4-BE49-F238E27FC236}">
                  <a16:creationId xmlns:a16="http://schemas.microsoft.com/office/drawing/2014/main" id="{D858C7F3-0786-C76A-C9CE-8D83150B10D4}"/>
                </a:ext>
              </a:extLst>
            </p:cNvPr>
            <p:cNvPicPr>
              <a:picLocks noChangeAspect="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5360260" y="2086760"/>
              <a:ext cx="504000" cy="504000"/>
            </a:xfrm>
            <a:prstGeom prst="rect">
              <a:avLst/>
            </a:prstGeom>
          </p:spPr>
        </p:pic>
      </p:grpSp>
      <p:sp>
        <p:nvSpPr>
          <p:cNvPr id="45" name="CaixaDeTexto 44">
            <a:extLst>
              <a:ext uri="{FF2B5EF4-FFF2-40B4-BE49-F238E27FC236}">
                <a16:creationId xmlns:a16="http://schemas.microsoft.com/office/drawing/2014/main" id="{4509B133-2764-2FDD-8AB3-13B06653A395}"/>
              </a:ext>
            </a:extLst>
          </p:cNvPr>
          <p:cNvSpPr txBox="1"/>
          <p:nvPr/>
        </p:nvSpPr>
        <p:spPr>
          <a:xfrm>
            <a:off x="267203" y="3302435"/>
            <a:ext cx="2030317" cy="400110"/>
          </a:xfrm>
          <a:prstGeom prst="rect">
            <a:avLst/>
          </a:prstGeom>
          <a:noFill/>
        </p:spPr>
        <p:txBody>
          <a:bodyPr wrap="square" rtlCol="0">
            <a:spAutoFit/>
          </a:bodyPr>
          <a:lstStyle/>
          <a:p>
            <a:pPr algn="ctr"/>
            <a:r>
              <a:rPr lang="pt-BR" sz="1000" dirty="0">
                <a:solidFill>
                  <a:schemeClr val="tx1">
                    <a:lumMod val="65000"/>
                    <a:lumOff val="35000"/>
                  </a:schemeClr>
                </a:solidFill>
                <a:latin typeface="Montserrat" panose="00000500000000000000" pitchFamily="2" charset="0"/>
                <a:cs typeface="Leelawadee" panose="020B0502040204020203" pitchFamily="34" charset="-34"/>
              </a:rPr>
              <a:t>Atendimento à </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circular SUSEP </a:t>
            </a:r>
            <a:r>
              <a:rPr lang="pt-BR" sz="1000" dirty="0">
                <a:solidFill>
                  <a:schemeClr val="tx1">
                    <a:lumMod val="65000"/>
                    <a:lumOff val="35000"/>
                  </a:schemeClr>
                </a:solidFill>
                <a:latin typeface="Montserrat" panose="00000500000000000000" pitchFamily="2" charset="0"/>
                <a:cs typeface="Leelawadee" panose="020B0502040204020203" pitchFamily="34" charset="-34"/>
              </a:rPr>
              <a:t>638/2021.</a:t>
            </a:r>
          </a:p>
        </p:txBody>
      </p:sp>
      <p:grpSp>
        <p:nvGrpSpPr>
          <p:cNvPr id="29" name="Agrupar 28">
            <a:extLst>
              <a:ext uri="{FF2B5EF4-FFF2-40B4-BE49-F238E27FC236}">
                <a16:creationId xmlns:a16="http://schemas.microsoft.com/office/drawing/2014/main" id="{7151F868-FF89-A93F-FE6E-19E3B34099B8}"/>
              </a:ext>
            </a:extLst>
          </p:cNvPr>
          <p:cNvGrpSpPr/>
          <p:nvPr/>
        </p:nvGrpSpPr>
        <p:grpSpPr>
          <a:xfrm>
            <a:off x="938235" y="2489664"/>
            <a:ext cx="707886" cy="707886"/>
            <a:chOff x="2836577" y="1888273"/>
            <a:chExt cx="941590" cy="941590"/>
          </a:xfrm>
        </p:grpSpPr>
        <p:sp>
          <p:nvSpPr>
            <p:cNvPr id="12" name="Elipse 11">
              <a:extLst>
                <a:ext uri="{FF2B5EF4-FFF2-40B4-BE49-F238E27FC236}">
                  <a16:creationId xmlns:a16="http://schemas.microsoft.com/office/drawing/2014/main" id="{2BCDD89C-6B6B-DB07-4558-4F10CDFF7274}"/>
                </a:ext>
              </a:extLst>
            </p:cNvPr>
            <p:cNvSpPr/>
            <p:nvPr/>
          </p:nvSpPr>
          <p:spPr bwMode="auto">
            <a:xfrm>
              <a:off x="2836577" y="1888273"/>
              <a:ext cx="941590" cy="941590"/>
            </a:xfrm>
            <a:prstGeom prst="ellipse">
              <a:avLst/>
            </a:prstGeom>
            <a:solidFill>
              <a:srgbClr val="ED7D31"/>
            </a:solidFill>
            <a:ln w="28575">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11" name="Imagem 10">
              <a:extLst>
                <a:ext uri="{FF2B5EF4-FFF2-40B4-BE49-F238E27FC236}">
                  <a16:creationId xmlns:a16="http://schemas.microsoft.com/office/drawing/2014/main" id="{27A597D5-C0B4-9E16-AFCE-6EE6A12E606C}"/>
                </a:ext>
              </a:extLst>
            </p:cNvPr>
            <p:cNvPicPr>
              <a:picLocks noChangeAspect="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2998275" y="2087406"/>
              <a:ext cx="504000" cy="504000"/>
            </a:xfrm>
            <a:prstGeom prst="rect">
              <a:avLst/>
            </a:prstGeom>
          </p:spPr>
        </p:pic>
      </p:grpSp>
      <p:sp>
        <p:nvSpPr>
          <p:cNvPr id="43" name="CaixaDeTexto 42">
            <a:extLst>
              <a:ext uri="{FF2B5EF4-FFF2-40B4-BE49-F238E27FC236}">
                <a16:creationId xmlns:a16="http://schemas.microsoft.com/office/drawing/2014/main" id="{458DACC1-B04B-C2D0-6867-FA0D2C88C7D6}"/>
              </a:ext>
            </a:extLst>
          </p:cNvPr>
          <p:cNvSpPr txBox="1"/>
          <p:nvPr/>
        </p:nvSpPr>
        <p:spPr>
          <a:xfrm>
            <a:off x="6948126" y="3276759"/>
            <a:ext cx="1804271" cy="861774"/>
          </a:xfrm>
          <a:prstGeom prst="rect">
            <a:avLst/>
          </a:prstGeom>
          <a:noFill/>
        </p:spPr>
        <p:txBody>
          <a:bodyPr wrap="square" rtlCol="0">
            <a:spAutoFit/>
          </a:bodyPr>
          <a:lstStyle/>
          <a:p>
            <a:pPr algn="ctr"/>
            <a:r>
              <a:rPr lang="pt-BR" sz="1000" dirty="0">
                <a:solidFill>
                  <a:schemeClr val="tx1">
                    <a:lumMod val="65000"/>
                    <a:lumOff val="35000"/>
                  </a:schemeClr>
                </a:solidFill>
                <a:latin typeface="Montserrat" panose="00000500000000000000" pitchFamily="2" charset="0"/>
                <a:cs typeface="Leelawadee" panose="020B0502040204020203" pitchFamily="34" charset="-34"/>
              </a:rPr>
              <a:t>Identificação de vulnerabilidades de forma proativa </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reduzindo</a:t>
            </a:r>
            <a:r>
              <a:rPr lang="pt-BR" sz="1000" dirty="0">
                <a:solidFill>
                  <a:schemeClr val="tx1">
                    <a:lumMod val="65000"/>
                    <a:lumOff val="35000"/>
                  </a:schemeClr>
                </a:solidFill>
                <a:latin typeface="Montserrat" panose="00000500000000000000" pitchFamily="2" charset="0"/>
                <a:cs typeface="Leelawadee" panose="020B0502040204020203" pitchFamily="34" charset="-34"/>
              </a:rPr>
              <a:t> o </a:t>
            </a:r>
            <a:r>
              <a:rPr lang="pt-BR" sz="1000" b="1" dirty="0">
                <a:solidFill>
                  <a:schemeClr val="tx1">
                    <a:lumMod val="65000"/>
                    <a:lumOff val="35000"/>
                  </a:schemeClr>
                </a:solidFill>
                <a:latin typeface="Montserrat" panose="00000500000000000000" pitchFamily="2" charset="0"/>
                <a:cs typeface="Leelawadee" panose="020B0502040204020203" pitchFamily="34" charset="-34"/>
              </a:rPr>
              <a:t>risco</a:t>
            </a:r>
            <a:r>
              <a:rPr lang="pt-BR" sz="1000" dirty="0">
                <a:solidFill>
                  <a:schemeClr val="tx1">
                    <a:lumMod val="65000"/>
                    <a:lumOff val="35000"/>
                  </a:schemeClr>
                </a:solidFill>
                <a:latin typeface="Montserrat" panose="00000500000000000000" pitchFamily="2" charset="0"/>
                <a:cs typeface="Leelawadee" panose="020B0502040204020203" pitchFamily="34" charset="-34"/>
              </a:rPr>
              <a:t> de incidentes</a:t>
            </a:r>
          </a:p>
        </p:txBody>
      </p:sp>
      <p:grpSp>
        <p:nvGrpSpPr>
          <p:cNvPr id="34" name="Agrupar 33">
            <a:extLst>
              <a:ext uri="{FF2B5EF4-FFF2-40B4-BE49-F238E27FC236}">
                <a16:creationId xmlns:a16="http://schemas.microsoft.com/office/drawing/2014/main" id="{AB488172-2F7F-2793-6023-84B7094CE700}"/>
              </a:ext>
            </a:extLst>
          </p:cNvPr>
          <p:cNvGrpSpPr/>
          <p:nvPr/>
        </p:nvGrpSpPr>
        <p:grpSpPr>
          <a:xfrm>
            <a:off x="7497878" y="2489664"/>
            <a:ext cx="707886" cy="707886"/>
            <a:chOff x="7446352" y="1888273"/>
            <a:chExt cx="941590" cy="941590"/>
          </a:xfrm>
        </p:grpSpPr>
        <p:sp>
          <p:nvSpPr>
            <p:cNvPr id="22" name="Elipse 21">
              <a:extLst>
                <a:ext uri="{FF2B5EF4-FFF2-40B4-BE49-F238E27FC236}">
                  <a16:creationId xmlns:a16="http://schemas.microsoft.com/office/drawing/2014/main" id="{A4FB18BE-AB0B-278D-958A-0D2309EF3E6A}"/>
                </a:ext>
              </a:extLst>
            </p:cNvPr>
            <p:cNvSpPr/>
            <p:nvPr/>
          </p:nvSpPr>
          <p:spPr bwMode="auto">
            <a:xfrm>
              <a:off x="7446352" y="1888273"/>
              <a:ext cx="941590" cy="941590"/>
            </a:xfrm>
            <a:prstGeom prst="ellipse">
              <a:avLst/>
            </a:prstGeom>
            <a:solidFill>
              <a:srgbClr val="ED7D31"/>
            </a:solidFill>
            <a:ln w="28575">
              <a:noFill/>
              <a:headEnd/>
              <a:tailEnd/>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15" name="Imagem 14">
              <a:extLst>
                <a:ext uri="{FF2B5EF4-FFF2-40B4-BE49-F238E27FC236}">
                  <a16:creationId xmlns:a16="http://schemas.microsoft.com/office/drawing/2014/main" id="{F5740922-E965-EF35-9BD8-C5491DDA47BE}"/>
                </a:ext>
              </a:extLst>
            </p:cNvPr>
            <p:cNvPicPr>
              <a:picLocks noChangeAspect="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tretch>
              <a:fillRect/>
            </a:stretch>
          </p:blipFill>
          <p:spPr>
            <a:xfrm>
              <a:off x="7665147" y="2086760"/>
              <a:ext cx="504000" cy="504000"/>
            </a:xfrm>
            <a:prstGeom prst="rect">
              <a:avLst/>
            </a:prstGeom>
          </p:spPr>
        </p:pic>
      </p:grpSp>
      <p:grpSp>
        <p:nvGrpSpPr>
          <p:cNvPr id="10" name="Agrupar 9">
            <a:extLst>
              <a:ext uri="{FF2B5EF4-FFF2-40B4-BE49-F238E27FC236}">
                <a16:creationId xmlns:a16="http://schemas.microsoft.com/office/drawing/2014/main" id="{45A30C2E-F084-2255-D3A2-04583FC92B9A}"/>
              </a:ext>
            </a:extLst>
          </p:cNvPr>
          <p:cNvGrpSpPr/>
          <p:nvPr/>
        </p:nvGrpSpPr>
        <p:grpSpPr>
          <a:xfrm>
            <a:off x="2729533" y="1354951"/>
            <a:ext cx="3684935" cy="830997"/>
            <a:chOff x="-445285" y="990915"/>
            <a:chExt cx="4614607" cy="1366805"/>
          </a:xfrm>
        </p:grpSpPr>
        <p:sp>
          <p:nvSpPr>
            <p:cNvPr id="4" name="Retângulo: Cantos Arredondados 3">
              <a:extLst>
                <a:ext uri="{FF2B5EF4-FFF2-40B4-BE49-F238E27FC236}">
                  <a16:creationId xmlns:a16="http://schemas.microsoft.com/office/drawing/2014/main" id="{DFA89567-D41B-2442-7BAE-495664D23C06}"/>
                </a:ext>
              </a:extLst>
            </p:cNvPr>
            <p:cNvSpPr/>
            <p:nvPr/>
          </p:nvSpPr>
          <p:spPr>
            <a:xfrm>
              <a:off x="-445285" y="990915"/>
              <a:ext cx="4614607" cy="1366805"/>
            </a:xfrm>
            <a:prstGeom prst="roundRect">
              <a:avLst>
                <a:gd name="adj" fmla="val 50000"/>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latin typeface="Montserrat" panose="00000500000000000000" pitchFamily="50" charset="0"/>
              </a:endParaRPr>
            </a:p>
          </p:txBody>
        </p:sp>
        <p:sp>
          <p:nvSpPr>
            <p:cNvPr id="8" name="CaixaDeTexto 7">
              <a:extLst>
                <a:ext uri="{FF2B5EF4-FFF2-40B4-BE49-F238E27FC236}">
                  <a16:creationId xmlns:a16="http://schemas.microsoft.com/office/drawing/2014/main" id="{72A28EE9-B4F7-A441-055F-531A42FAD475}"/>
                </a:ext>
              </a:extLst>
            </p:cNvPr>
            <p:cNvSpPr txBox="1"/>
            <p:nvPr/>
          </p:nvSpPr>
          <p:spPr>
            <a:xfrm>
              <a:off x="-283425" y="1151468"/>
              <a:ext cx="1538593" cy="1063071"/>
            </a:xfrm>
            <a:prstGeom prst="rect">
              <a:avLst/>
            </a:prstGeom>
            <a:noFill/>
          </p:spPr>
          <p:txBody>
            <a:bodyPr wrap="square" rtlCol="0">
              <a:spAutoFit/>
            </a:bodyPr>
            <a:lstStyle/>
            <a:p>
              <a:pPr algn="ctr"/>
              <a:r>
                <a:rPr lang="pt-BR" sz="3600" dirty="0">
                  <a:solidFill>
                    <a:schemeClr val="tx1">
                      <a:lumMod val="75000"/>
                      <a:lumOff val="25000"/>
                    </a:schemeClr>
                  </a:solidFill>
                  <a:latin typeface="Montserrat" panose="00000500000000000000" pitchFamily="2" charset="0"/>
                </a:rPr>
                <a:t>+</a:t>
              </a:r>
              <a:r>
                <a:rPr lang="pt-BR" sz="3600" b="1" dirty="0">
                  <a:solidFill>
                    <a:schemeClr val="tx1">
                      <a:lumMod val="75000"/>
                      <a:lumOff val="25000"/>
                    </a:schemeClr>
                  </a:solidFill>
                  <a:latin typeface="Montserrat" panose="00000500000000000000" pitchFamily="2" charset="0"/>
                </a:rPr>
                <a:t>86</a:t>
              </a:r>
              <a:endParaRPr lang="pt-BR" sz="800" dirty="0">
                <a:solidFill>
                  <a:schemeClr val="tx1">
                    <a:lumMod val="75000"/>
                    <a:lumOff val="25000"/>
                  </a:schemeClr>
                </a:solidFill>
                <a:latin typeface="Montserrat" panose="00000500000000000000" pitchFamily="2" charset="0"/>
              </a:endParaRPr>
            </a:p>
          </p:txBody>
        </p:sp>
        <p:sp>
          <p:nvSpPr>
            <p:cNvPr id="28" name="CaixaDeTexto 27">
              <a:extLst>
                <a:ext uri="{FF2B5EF4-FFF2-40B4-BE49-F238E27FC236}">
                  <a16:creationId xmlns:a16="http://schemas.microsoft.com/office/drawing/2014/main" id="{E4E22A17-08ED-C6C0-6D05-E885BA2F3973}"/>
                </a:ext>
              </a:extLst>
            </p:cNvPr>
            <p:cNvSpPr txBox="1"/>
            <p:nvPr/>
          </p:nvSpPr>
          <p:spPr>
            <a:xfrm>
              <a:off x="1055418" y="1307142"/>
              <a:ext cx="2932534" cy="708713"/>
            </a:xfrm>
            <a:prstGeom prst="rect">
              <a:avLst/>
            </a:prstGeom>
            <a:noFill/>
          </p:spPr>
          <p:txBody>
            <a:bodyPr wrap="square" rtlCol="0">
              <a:spAutoFit/>
            </a:bodyPr>
            <a:lstStyle/>
            <a:p>
              <a:r>
                <a:rPr lang="pt-BR" sz="1100" dirty="0">
                  <a:solidFill>
                    <a:schemeClr val="tx1">
                      <a:lumMod val="75000"/>
                      <a:lumOff val="25000"/>
                    </a:schemeClr>
                  </a:solidFill>
                  <a:latin typeface="Montserrat" panose="00000500000000000000" pitchFamily="2" charset="0"/>
                </a:rPr>
                <a:t>Alertas gerados nos 06 primeiros meses de operação.</a:t>
              </a:r>
            </a:p>
          </p:txBody>
        </p:sp>
      </p:grpSp>
      <p:cxnSp>
        <p:nvCxnSpPr>
          <p:cNvPr id="36" name="Conector: Angulado 35">
            <a:extLst>
              <a:ext uri="{FF2B5EF4-FFF2-40B4-BE49-F238E27FC236}">
                <a16:creationId xmlns:a16="http://schemas.microsoft.com/office/drawing/2014/main" id="{C0F003DE-4E09-14BE-BF50-2380EBDFBB58}"/>
              </a:ext>
            </a:extLst>
          </p:cNvPr>
          <p:cNvCxnSpPr>
            <a:cxnSpLocks/>
            <a:stCxn id="4" idx="2"/>
            <a:endCxn id="12" idx="0"/>
          </p:cNvCxnSpPr>
          <p:nvPr/>
        </p:nvCxnSpPr>
        <p:spPr>
          <a:xfrm rot="5400000">
            <a:off x="2780232" y="697895"/>
            <a:ext cx="303716" cy="3279823"/>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do 37">
            <a:extLst>
              <a:ext uri="{FF2B5EF4-FFF2-40B4-BE49-F238E27FC236}">
                <a16:creationId xmlns:a16="http://schemas.microsoft.com/office/drawing/2014/main" id="{83BFFADE-EAD8-DAC6-634F-2194BCDDB3AE}"/>
              </a:ext>
            </a:extLst>
          </p:cNvPr>
          <p:cNvCxnSpPr>
            <a:cxnSpLocks/>
            <a:stCxn id="4" idx="2"/>
            <a:endCxn id="13" idx="0"/>
          </p:cNvCxnSpPr>
          <p:nvPr/>
        </p:nvCxnSpPr>
        <p:spPr>
          <a:xfrm rot="5400000">
            <a:off x="3248975" y="1869062"/>
            <a:ext cx="1006141" cy="1639912"/>
          </a:xfrm>
          <a:prstGeom prst="bentConnector3">
            <a:avLst>
              <a:gd name="adj1" fmla="val 1541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do 39">
            <a:extLst>
              <a:ext uri="{FF2B5EF4-FFF2-40B4-BE49-F238E27FC236}">
                <a16:creationId xmlns:a16="http://schemas.microsoft.com/office/drawing/2014/main" id="{4E3A0DEE-5AC0-CF40-C24A-08B9D345094D}"/>
              </a:ext>
            </a:extLst>
          </p:cNvPr>
          <p:cNvCxnSpPr>
            <a:cxnSpLocks/>
            <a:stCxn id="4" idx="2"/>
            <a:endCxn id="14" idx="0"/>
          </p:cNvCxnSpPr>
          <p:nvPr/>
        </p:nvCxnSpPr>
        <p:spPr>
          <a:xfrm rot="5400000">
            <a:off x="4420143" y="2337806"/>
            <a:ext cx="303716" cy="1"/>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Angulado 51">
            <a:extLst>
              <a:ext uri="{FF2B5EF4-FFF2-40B4-BE49-F238E27FC236}">
                <a16:creationId xmlns:a16="http://schemas.microsoft.com/office/drawing/2014/main" id="{C5DA7124-7888-A2AE-C89F-D1D2F797FB1E}"/>
              </a:ext>
            </a:extLst>
          </p:cNvPr>
          <p:cNvCxnSpPr>
            <a:cxnSpLocks/>
            <a:stCxn id="4" idx="2"/>
            <a:endCxn id="20" idx="0"/>
          </p:cNvCxnSpPr>
          <p:nvPr/>
        </p:nvCxnSpPr>
        <p:spPr>
          <a:xfrm rot="16200000" flipH="1">
            <a:off x="4878651" y="1879298"/>
            <a:ext cx="1026610" cy="1639910"/>
          </a:xfrm>
          <a:prstGeom prst="bentConnector3">
            <a:avLst>
              <a:gd name="adj1" fmla="val 15436"/>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Angulado 55">
            <a:extLst>
              <a:ext uri="{FF2B5EF4-FFF2-40B4-BE49-F238E27FC236}">
                <a16:creationId xmlns:a16="http://schemas.microsoft.com/office/drawing/2014/main" id="{9C8FB071-F2E9-1735-A2AF-9EC10C6B4EAD}"/>
              </a:ext>
            </a:extLst>
          </p:cNvPr>
          <p:cNvCxnSpPr>
            <a:cxnSpLocks/>
            <a:stCxn id="4" idx="2"/>
            <a:endCxn id="22" idx="0"/>
          </p:cNvCxnSpPr>
          <p:nvPr/>
        </p:nvCxnSpPr>
        <p:spPr>
          <a:xfrm rot="16200000" flipH="1">
            <a:off x="6060053" y="697896"/>
            <a:ext cx="303716" cy="3279820"/>
          </a:xfrm>
          <a:prstGeom prst="bent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3184C262-BE2F-31A2-FC22-63CD4F1B5A60}"/>
              </a:ext>
            </a:extLst>
          </p:cNvPr>
          <p:cNvSpPr/>
          <p:nvPr/>
        </p:nvSpPr>
        <p:spPr>
          <a:xfrm>
            <a:off x="5002902" y="1029228"/>
            <a:ext cx="3793964" cy="3676946"/>
          </a:xfrm>
          <a:prstGeom prst="roundRect">
            <a:avLst>
              <a:gd name="adj" fmla="val 4923"/>
            </a:avLst>
          </a:prstGeom>
          <a:solidFill>
            <a:srgbClr val="E2E2E2"/>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7" name="Retângulo: Cantos Arredondados 6">
            <a:extLst>
              <a:ext uri="{FF2B5EF4-FFF2-40B4-BE49-F238E27FC236}">
                <a16:creationId xmlns:a16="http://schemas.microsoft.com/office/drawing/2014/main" id="{99BD9DA9-E5DA-8451-C20C-216D0C378BDF}"/>
              </a:ext>
            </a:extLst>
          </p:cNvPr>
          <p:cNvSpPr/>
          <p:nvPr/>
        </p:nvSpPr>
        <p:spPr>
          <a:xfrm>
            <a:off x="347134" y="1029228"/>
            <a:ext cx="4224866" cy="3676946"/>
          </a:xfrm>
          <a:prstGeom prst="roundRect">
            <a:avLst>
              <a:gd name="adj" fmla="val 4923"/>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50" charset="0"/>
            </a:endParaRPr>
          </a:p>
        </p:txBody>
      </p:sp>
      <p:sp>
        <p:nvSpPr>
          <p:cNvPr id="67" name="Espaço Reservado para Número de Slide 66">
            <a:extLst>
              <a:ext uri="{FF2B5EF4-FFF2-40B4-BE49-F238E27FC236}">
                <a16:creationId xmlns:a16="http://schemas.microsoft.com/office/drawing/2014/main" id="{9CE55E99-739F-EC84-1EDC-AF52DA9FED34}"/>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7</a:t>
            </a:fld>
            <a:endParaRPr lang="pt-BR" altLang="pt-BR" dirty="0">
              <a:ea typeface="ＭＳ Ｐゴシック" pitchFamily="34" charset="-128"/>
            </a:endParaRPr>
          </a:p>
        </p:txBody>
      </p:sp>
      <p:pic>
        <p:nvPicPr>
          <p:cNvPr id="4" name="Imagem 3">
            <a:extLst>
              <a:ext uri="{FF2B5EF4-FFF2-40B4-BE49-F238E27FC236}">
                <a16:creationId xmlns:a16="http://schemas.microsoft.com/office/drawing/2014/main" id="{8A006822-3862-657B-E586-14705C0CDE61}"/>
              </a:ext>
            </a:extLst>
          </p:cNvPr>
          <p:cNvPicPr>
            <a:picLocks noChangeAspect="1"/>
          </p:cNvPicPr>
          <p:nvPr/>
        </p:nvPicPr>
        <p:blipFill>
          <a:blip r:embed="rId3"/>
          <a:stretch>
            <a:fillRect/>
          </a:stretch>
        </p:blipFill>
        <p:spPr>
          <a:xfrm>
            <a:off x="525832" y="1188588"/>
            <a:ext cx="3832058" cy="3309505"/>
          </a:xfrm>
          <a:prstGeom prst="rect">
            <a:avLst/>
          </a:prstGeom>
        </p:spPr>
      </p:pic>
      <p:sp>
        <p:nvSpPr>
          <p:cNvPr id="2" name="CaixaDeTexto 1">
            <a:extLst>
              <a:ext uri="{FF2B5EF4-FFF2-40B4-BE49-F238E27FC236}">
                <a16:creationId xmlns:a16="http://schemas.microsoft.com/office/drawing/2014/main" id="{8EC08D3E-CBBF-A110-5F08-ED3F204717D2}"/>
              </a:ext>
            </a:extLst>
          </p:cNvPr>
          <p:cNvSpPr txBox="1"/>
          <p:nvPr/>
        </p:nvSpPr>
        <p:spPr>
          <a:xfrm>
            <a:off x="248271" y="4738576"/>
            <a:ext cx="3051798" cy="215444"/>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800" dirty="0"/>
              <a:t>Data de publicação: 05/02/2023</a:t>
            </a:r>
          </a:p>
        </p:txBody>
      </p:sp>
      <p:sp>
        <p:nvSpPr>
          <p:cNvPr id="5" name="CaixaDeTexto 4">
            <a:extLst>
              <a:ext uri="{FF2B5EF4-FFF2-40B4-BE49-F238E27FC236}">
                <a16:creationId xmlns:a16="http://schemas.microsoft.com/office/drawing/2014/main" id="{4ED9945B-820A-EB71-874B-1ADBF7D0832F}"/>
              </a:ext>
            </a:extLst>
          </p:cNvPr>
          <p:cNvSpPr txBox="1"/>
          <p:nvPr/>
        </p:nvSpPr>
        <p:spPr>
          <a:xfrm>
            <a:off x="347134" y="272620"/>
            <a:ext cx="7590398"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Risco Cibernético</a:t>
            </a:r>
          </a:p>
          <a:p>
            <a:r>
              <a:rPr lang="pt-BR" sz="1600" dirty="0">
                <a:solidFill>
                  <a:schemeClr val="bg1">
                    <a:lumMod val="50000"/>
                  </a:schemeClr>
                </a:solidFill>
                <a:latin typeface="Montserrat" panose="00000500000000000000" pitchFamily="2" charset="0"/>
              </a:rPr>
              <a:t>Caso real de notificação de alerta preventivo do CIC</a:t>
            </a:r>
          </a:p>
        </p:txBody>
      </p:sp>
      <p:pic>
        <p:nvPicPr>
          <p:cNvPr id="10" name="Imagem 9">
            <a:extLst>
              <a:ext uri="{FF2B5EF4-FFF2-40B4-BE49-F238E27FC236}">
                <a16:creationId xmlns:a16="http://schemas.microsoft.com/office/drawing/2014/main" id="{2C472D45-592A-CFCE-96B9-96F647BC39B0}"/>
              </a:ext>
            </a:extLst>
          </p:cNvPr>
          <p:cNvPicPr>
            <a:picLocks noChangeAspect="1"/>
          </p:cNvPicPr>
          <p:nvPr/>
        </p:nvPicPr>
        <p:blipFill>
          <a:blip r:embed="rId4"/>
          <a:stretch>
            <a:fillRect/>
          </a:stretch>
        </p:blipFill>
        <p:spPr>
          <a:xfrm>
            <a:off x="6228206" y="1029228"/>
            <a:ext cx="1343356" cy="486966"/>
          </a:xfrm>
          <a:prstGeom prst="rect">
            <a:avLst/>
          </a:prstGeom>
        </p:spPr>
      </p:pic>
      <p:grpSp>
        <p:nvGrpSpPr>
          <p:cNvPr id="16" name="Agrupar 15">
            <a:extLst>
              <a:ext uri="{FF2B5EF4-FFF2-40B4-BE49-F238E27FC236}">
                <a16:creationId xmlns:a16="http://schemas.microsoft.com/office/drawing/2014/main" id="{BCE98806-2493-2FDE-06FC-F27A996A64EC}"/>
              </a:ext>
            </a:extLst>
          </p:cNvPr>
          <p:cNvGrpSpPr/>
          <p:nvPr/>
        </p:nvGrpSpPr>
        <p:grpSpPr>
          <a:xfrm>
            <a:off x="4463672" y="2615609"/>
            <a:ext cx="455462" cy="455462"/>
            <a:chOff x="4501260" y="2552700"/>
            <a:chExt cx="581280" cy="581280"/>
          </a:xfrm>
        </p:grpSpPr>
        <p:sp>
          <p:nvSpPr>
            <p:cNvPr id="15" name="Elipse 14">
              <a:extLst>
                <a:ext uri="{FF2B5EF4-FFF2-40B4-BE49-F238E27FC236}">
                  <a16:creationId xmlns:a16="http://schemas.microsoft.com/office/drawing/2014/main" id="{32882896-D7D5-D3C3-D72A-DD0D08B8B857}"/>
                </a:ext>
              </a:extLst>
            </p:cNvPr>
            <p:cNvSpPr/>
            <p:nvPr/>
          </p:nvSpPr>
          <p:spPr bwMode="auto">
            <a:xfrm>
              <a:off x="4501260" y="2552700"/>
              <a:ext cx="581280" cy="581280"/>
            </a:xfrm>
            <a:prstGeom prst="ellipse">
              <a:avLst/>
            </a:prstGeom>
            <a:solidFill>
              <a:srgbClr val="ED7D31"/>
            </a:solidFill>
            <a:ln>
              <a:noFill/>
              <a:headEnd/>
              <a:tailEnd/>
            </a:ln>
            <a:effectLst>
              <a:outerShdw blurRad="40000" dist="38100" dir="5400000" sx="102000" sy="102000" rotWithShape="0">
                <a:srgbClr val="000000">
                  <a:alpha val="14000"/>
                </a:srgbClr>
              </a:outerShdw>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14" name="Imagem 13">
              <a:extLst>
                <a:ext uri="{FF2B5EF4-FFF2-40B4-BE49-F238E27FC236}">
                  <a16:creationId xmlns:a16="http://schemas.microsoft.com/office/drawing/2014/main" id="{FE4D72FF-6A12-F60E-2C0A-DA309796CC2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flipV="1">
              <a:off x="4601700" y="2631630"/>
              <a:ext cx="423420" cy="423420"/>
            </a:xfrm>
            <a:prstGeom prst="rect">
              <a:avLst/>
            </a:prstGeom>
          </p:spPr>
        </p:pic>
      </p:grpSp>
      <p:sp>
        <p:nvSpPr>
          <p:cNvPr id="17" name="Retângulo: Cantos Arredondados 16">
            <a:extLst>
              <a:ext uri="{FF2B5EF4-FFF2-40B4-BE49-F238E27FC236}">
                <a16:creationId xmlns:a16="http://schemas.microsoft.com/office/drawing/2014/main" id="{EC01757D-6D41-5537-C41F-71ED7A123F10}"/>
              </a:ext>
            </a:extLst>
          </p:cNvPr>
          <p:cNvSpPr/>
          <p:nvPr/>
        </p:nvSpPr>
        <p:spPr>
          <a:xfrm>
            <a:off x="5082540" y="1530762"/>
            <a:ext cx="3650334" cy="3112122"/>
          </a:xfrm>
          <a:prstGeom prst="roundRect">
            <a:avLst>
              <a:gd name="adj" fmla="val 486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2" name="CaixaDeTexto 11">
            <a:extLst>
              <a:ext uri="{FF2B5EF4-FFF2-40B4-BE49-F238E27FC236}">
                <a16:creationId xmlns:a16="http://schemas.microsoft.com/office/drawing/2014/main" id="{39B4A485-2CA6-EE65-FC03-2E8A1B1801C0}"/>
              </a:ext>
            </a:extLst>
          </p:cNvPr>
          <p:cNvSpPr txBox="1"/>
          <p:nvPr/>
        </p:nvSpPr>
        <p:spPr>
          <a:xfrm>
            <a:off x="5146158" y="1619084"/>
            <a:ext cx="3586716" cy="2879009"/>
          </a:xfrm>
          <a:prstGeom prst="rect">
            <a:avLst/>
          </a:prstGeom>
          <a:noFill/>
        </p:spPr>
        <p:txBody>
          <a:bodyPr wrap="square" rtlCol="0">
            <a:noAutofit/>
          </a:bodyPr>
          <a:lstStyle/>
          <a:p>
            <a:r>
              <a:rPr lang="pt-BR" sz="600" dirty="0"/>
              <a:t>URL : https://cic.cnseg.org.br/events/view/1358</a:t>
            </a:r>
          </a:p>
          <a:p>
            <a:r>
              <a:rPr lang="pt-BR" sz="600" dirty="0"/>
              <a:t>ID do Evento : 1358</a:t>
            </a:r>
          </a:p>
          <a:p>
            <a:r>
              <a:rPr lang="pt-BR" sz="600" dirty="0"/>
              <a:t>Data : 2023-02-6 </a:t>
            </a:r>
          </a:p>
          <a:p>
            <a:r>
              <a:rPr lang="pt-BR" sz="600" dirty="0"/>
              <a:t>Reportado por : CNSEG </a:t>
            </a:r>
            <a:r>
              <a:rPr lang="pt-BR" sz="600" dirty="0" err="1"/>
              <a:t>Proprletário</a:t>
            </a:r>
            <a:r>
              <a:rPr lang="pt-BR" sz="600" dirty="0"/>
              <a:t> local do evento CNSEG </a:t>
            </a:r>
          </a:p>
          <a:p>
            <a:r>
              <a:rPr lang="pt-BR" sz="600" dirty="0"/>
              <a:t>Distribuição: </a:t>
            </a:r>
            <a:r>
              <a:rPr lang="pt-BR" sz="600" dirty="0" err="1"/>
              <a:t>Thls</a:t>
            </a:r>
            <a:r>
              <a:rPr lang="pt-BR" sz="600" dirty="0"/>
              <a:t> </a:t>
            </a:r>
            <a:r>
              <a:rPr lang="pt-BR" sz="600" dirty="0" err="1"/>
              <a:t>community</a:t>
            </a:r>
            <a:r>
              <a:rPr lang="pt-BR" sz="600" dirty="0"/>
              <a:t> </a:t>
            </a:r>
            <a:r>
              <a:rPr lang="pt-BR" sz="600" dirty="0" err="1"/>
              <a:t>only</a:t>
            </a:r>
            <a:r>
              <a:rPr lang="pt-BR" sz="600" dirty="0"/>
              <a:t> </a:t>
            </a:r>
          </a:p>
          <a:p>
            <a:r>
              <a:rPr lang="pt-BR" sz="600" dirty="0" err="1"/>
              <a:t>Tags</a:t>
            </a:r>
            <a:r>
              <a:rPr lang="pt-BR" sz="600" dirty="0"/>
              <a:t>: CNSEG, CNSEG Alerta </a:t>
            </a:r>
          </a:p>
          <a:p>
            <a:r>
              <a:rPr lang="pt-BR" sz="600" dirty="0" err="1"/>
              <a:t>Nivel</a:t>
            </a:r>
            <a:r>
              <a:rPr lang="pt-BR" sz="600" dirty="0"/>
              <a:t> de Ameaça: High </a:t>
            </a:r>
          </a:p>
          <a:p>
            <a:r>
              <a:rPr lang="pt-BR" sz="600" dirty="0"/>
              <a:t>Análise : </a:t>
            </a:r>
            <a:r>
              <a:rPr lang="pt-BR" sz="600" dirty="0" err="1"/>
              <a:t>Completed</a:t>
            </a:r>
            <a:r>
              <a:rPr lang="pt-BR" sz="600" dirty="0"/>
              <a:t> </a:t>
            </a:r>
          </a:p>
          <a:p>
            <a:r>
              <a:rPr lang="pt-BR" sz="600" dirty="0"/>
              <a:t>Descrição (ALERTA] </a:t>
            </a:r>
            <a:r>
              <a:rPr lang="pt-BR" sz="600" dirty="0" err="1"/>
              <a:t>Ransomware</a:t>
            </a:r>
            <a:r>
              <a:rPr lang="pt-BR" sz="600" dirty="0"/>
              <a:t> - </a:t>
            </a:r>
            <a:r>
              <a:rPr lang="pt-BR" sz="600" dirty="0" err="1"/>
              <a:t>ESXiArgs</a:t>
            </a:r>
            <a:r>
              <a:rPr lang="pt-BR" sz="600" dirty="0"/>
              <a:t> </a:t>
            </a:r>
          </a:p>
          <a:p>
            <a:r>
              <a:rPr lang="pt-BR" sz="600" dirty="0"/>
              <a:t>Atributos (• indica um atributo novo ou modificado desde a última atualização) </a:t>
            </a:r>
          </a:p>
          <a:p>
            <a:r>
              <a:rPr lang="pt-BR" sz="600" dirty="0"/>
              <a:t>*</a:t>
            </a:r>
          </a:p>
          <a:p>
            <a:r>
              <a:rPr lang="pt-BR" sz="600" dirty="0"/>
              <a:t>Other/</a:t>
            </a:r>
            <a:r>
              <a:rPr lang="pt-BR" sz="600" dirty="0" err="1"/>
              <a:t>comment</a:t>
            </a:r>
            <a:r>
              <a:rPr lang="pt-BR" sz="600" dirty="0"/>
              <a:t> De acordo com a Equipe Francesa de Resposta a Emergências de computadores (CERT-FR), ataques que visam Implantar o novo </a:t>
            </a:r>
            <a:r>
              <a:rPr lang="pt-BR" sz="600" dirty="0" err="1"/>
              <a:t>ransomware</a:t>
            </a:r>
            <a:r>
              <a:rPr lang="pt-BR" sz="600" dirty="0"/>
              <a:t> </a:t>
            </a:r>
            <a:r>
              <a:rPr lang="pt-BR" sz="600" dirty="0" err="1"/>
              <a:t>auto-propagai</a:t>
            </a:r>
            <a:r>
              <a:rPr lang="pt-BR" sz="600" dirty="0"/>
              <a:t>/et </a:t>
            </a:r>
            <a:r>
              <a:rPr lang="pt-BR" sz="600" dirty="0" err="1"/>
              <a:t>ESXIArgs</a:t>
            </a:r>
            <a:r>
              <a:rPr lang="pt-BR" sz="600" dirty="0"/>
              <a:t> estão se tornando cada vez mais comuns. Os ataques acontecem através da exploração de uma vulnerabilidade de execução remota de código (CVE-2021.21974) no VMware </a:t>
            </a:r>
            <a:r>
              <a:rPr lang="pt-BR" sz="600" dirty="0" err="1"/>
              <a:t>ESXi</a:t>
            </a:r>
            <a:r>
              <a:rPr lang="pt-BR" sz="600" dirty="0"/>
              <a:t>, descoberta há mais de dois anos. A falha é causada por um problema de estouro de </a:t>
            </a:r>
            <a:r>
              <a:rPr lang="pt-BR" sz="600" dirty="0" err="1"/>
              <a:t>heap</a:t>
            </a:r>
            <a:r>
              <a:rPr lang="pt-BR" sz="600" dirty="0"/>
              <a:t> no serviço </a:t>
            </a:r>
            <a:r>
              <a:rPr lang="pt-BR" sz="600" dirty="0" err="1"/>
              <a:t>OpenSLP</a:t>
            </a:r>
            <a:r>
              <a:rPr lang="pt-BR" sz="600" dirty="0"/>
              <a:t> e pode ser explorada por agentes de ameaças não autenticados em ataques de baixa complexidade. Segundo a CERT-FR, investigações apontam que existem campanhas de ataque sendo lançadas para explorar a vulnerabilidade em questão, para a qual uma correção já esta disponível desde fevereiro de 2021. A aplicação do patch de correção deve ser realizada o quanto antes e recomenda-se também que os sistemas vulneráveis devem ser escaneados para verificar se existem sinais de comprometimento. A vulnerabilidade afeta os seguintes sistemas: Versões </a:t>
            </a:r>
            <a:r>
              <a:rPr lang="pt-BR" sz="600" dirty="0" err="1"/>
              <a:t>ESXi</a:t>
            </a:r>
            <a:r>
              <a:rPr lang="pt-BR" sz="600" dirty="0"/>
              <a:t> 7.x anteriores a ESWOU1c-17325551, Versões ESXI 6 7 x anteriores a ESXI670 202102401 SG e Versões </a:t>
            </a:r>
            <a:r>
              <a:rPr lang="pt-BR" sz="600" dirty="0" err="1"/>
              <a:t>ESXi</a:t>
            </a:r>
            <a:r>
              <a:rPr lang="pt-BR" sz="600" dirty="0"/>
              <a:t> 6 5 x anteriores a ES/0650-202102101-SG Para evitar a exposição a falhas antigas e perigosas como esta, que </a:t>
            </a:r>
            <a:r>
              <a:rPr lang="pt-BR" sz="600" dirty="0" err="1"/>
              <a:t>ta</a:t>
            </a:r>
            <a:r>
              <a:rPr lang="pt-BR" sz="600" dirty="0"/>
              <a:t> tem correção disponível mas, ainda assim, muitas organizações sequer sabem que existe, é essencial que se tenha um programa de alerta de ameaças (CTI) Implementado e uma Gestão de </a:t>
            </a:r>
            <a:r>
              <a:rPr lang="pt-BR" sz="600" dirty="0" err="1"/>
              <a:t>Vulnerabllidades</a:t>
            </a:r>
            <a:r>
              <a:rPr lang="pt-BR" sz="600" dirty="0"/>
              <a:t> estratégias de segurança continua que trazem visibilidade em tempo real de vulnerabilidades e riscos em toda a rede de uma organização. **</a:t>
            </a:r>
          </a:p>
          <a:p>
            <a:endParaRPr lang="pt-BR" sz="600" dirty="0"/>
          </a:p>
          <a:p>
            <a:r>
              <a:rPr lang="pt-BR" sz="600" dirty="0" err="1"/>
              <a:t>Extemal</a:t>
            </a:r>
            <a:r>
              <a:rPr lang="pt-BR" sz="600" dirty="0"/>
              <a:t> </a:t>
            </a:r>
            <a:r>
              <a:rPr lang="pt-BR" sz="600" dirty="0" err="1"/>
              <a:t>analysis</a:t>
            </a:r>
            <a:r>
              <a:rPr lang="pt-BR" sz="600" dirty="0"/>
              <a:t>/</a:t>
            </a:r>
            <a:r>
              <a:rPr lang="pt-BR" sz="600" dirty="0" err="1"/>
              <a:t>url</a:t>
            </a:r>
            <a:r>
              <a:rPr lang="pt-BR" sz="600" dirty="0"/>
              <a:t> : </a:t>
            </a:r>
            <a:r>
              <a:rPr lang="pt-BR" sz="600" dirty="0" err="1"/>
              <a:t>hxxps</a:t>
            </a:r>
            <a:r>
              <a:rPr lang="pt-BR" sz="600" dirty="0"/>
              <a:t>.//</a:t>
            </a:r>
            <a:r>
              <a:rPr lang="pt-BR" sz="600" dirty="0" err="1"/>
              <a:t>wwwl.lbleepingcomputerilcom</a:t>
            </a:r>
            <a:r>
              <a:rPr lang="pt-BR" sz="600" dirty="0"/>
              <a:t>/</a:t>
            </a:r>
            <a:r>
              <a:rPr lang="pt-BR" sz="600" dirty="0" err="1"/>
              <a:t>news</a:t>
            </a:r>
            <a:r>
              <a:rPr lang="pt-BR" sz="600" dirty="0"/>
              <a:t>/</a:t>
            </a:r>
            <a:r>
              <a:rPr lang="pt-BR" sz="600" dirty="0" err="1"/>
              <a:t>security</a:t>
            </a:r>
            <a:r>
              <a:rPr lang="pt-BR" sz="600" dirty="0"/>
              <a:t>/</a:t>
            </a:r>
            <a:r>
              <a:rPr lang="pt-BR" sz="600" dirty="0" err="1"/>
              <a:t>massive-esmargs-ransomwareattack-tar</a:t>
            </a:r>
            <a:r>
              <a:rPr lang="pt-BR" sz="600" dirty="0"/>
              <a:t> • </a:t>
            </a:r>
            <a:r>
              <a:rPr lang="pt-BR" sz="600" dirty="0" err="1"/>
              <a:t>ts</a:t>
            </a:r>
            <a:r>
              <a:rPr lang="pt-BR" sz="600" dirty="0"/>
              <a:t>-</a:t>
            </a:r>
            <a:r>
              <a:rPr lang="pt-BR" sz="600" dirty="0" err="1"/>
              <a:t>vmware</a:t>
            </a:r>
            <a:r>
              <a:rPr lang="pt-BR" sz="600" dirty="0"/>
              <a:t>-</a:t>
            </a:r>
            <a:r>
              <a:rPr lang="pt-BR" sz="600" dirty="0" err="1"/>
              <a:t>esxl</a:t>
            </a:r>
            <a:r>
              <a:rPr lang="pt-BR" sz="600" dirty="0"/>
              <a:t>-servers-</a:t>
            </a:r>
            <a:r>
              <a:rPr lang="pt-BR" sz="600" dirty="0" err="1"/>
              <a:t>worldwide</a:t>
            </a:r>
            <a:r>
              <a:rPr lang="pt-BR" sz="600" dirty="0"/>
              <a:t>/ *</a:t>
            </a:r>
          </a:p>
        </p:txBody>
      </p:sp>
    </p:spTree>
    <p:extLst>
      <p:ext uri="{BB962C8B-B14F-4D97-AF65-F5344CB8AC3E}">
        <p14:creationId xmlns:p14="http://schemas.microsoft.com/office/powerpoint/2010/main" val="145664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Cantos Arredondados 7">
            <a:extLst>
              <a:ext uri="{FF2B5EF4-FFF2-40B4-BE49-F238E27FC236}">
                <a16:creationId xmlns:a16="http://schemas.microsoft.com/office/drawing/2014/main" id="{3184C262-BE2F-31A2-FC22-63CD4F1B5A60}"/>
              </a:ext>
            </a:extLst>
          </p:cNvPr>
          <p:cNvSpPr/>
          <p:nvPr/>
        </p:nvSpPr>
        <p:spPr>
          <a:xfrm>
            <a:off x="5002902" y="1029228"/>
            <a:ext cx="3793964" cy="3676946"/>
          </a:xfrm>
          <a:prstGeom prst="roundRect">
            <a:avLst>
              <a:gd name="adj" fmla="val 4923"/>
            </a:avLst>
          </a:prstGeom>
          <a:solidFill>
            <a:srgbClr val="E2E2E2"/>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7" name="Retângulo: Cantos Arredondados 6">
            <a:extLst>
              <a:ext uri="{FF2B5EF4-FFF2-40B4-BE49-F238E27FC236}">
                <a16:creationId xmlns:a16="http://schemas.microsoft.com/office/drawing/2014/main" id="{99BD9DA9-E5DA-8451-C20C-216D0C378BDF}"/>
              </a:ext>
            </a:extLst>
          </p:cNvPr>
          <p:cNvSpPr/>
          <p:nvPr/>
        </p:nvSpPr>
        <p:spPr>
          <a:xfrm>
            <a:off x="347134" y="1029228"/>
            <a:ext cx="4224866" cy="3676946"/>
          </a:xfrm>
          <a:prstGeom prst="roundRect">
            <a:avLst>
              <a:gd name="adj" fmla="val 4923"/>
            </a:avLst>
          </a:prstGeom>
          <a:solidFill>
            <a:schemeClr val="bg1"/>
          </a:solidFill>
          <a:ln>
            <a:noFill/>
          </a:ln>
          <a:effectLst>
            <a:outerShdw blurRad="2540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atin typeface="Montserrat" panose="00000500000000000000" pitchFamily="50" charset="0"/>
            </a:endParaRPr>
          </a:p>
        </p:txBody>
      </p:sp>
      <p:sp>
        <p:nvSpPr>
          <p:cNvPr id="67" name="Espaço Reservado para Número de Slide 66">
            <a:extLst>
              <a:ext uri="{FF2B5EF4-FFF2-40B4-BE49-F238E27FC236}">
                <a16:creationId xmlns:a16="http://schemas.microsoft.com/office/drawing/2014/main" id="{9CE55E99-739F-EC84-1EDC-AF52DA9FED34}"/>
              </a:ext>
            </a:extLst>
          </p:cNvPr>
          <p:cNvSpPr>
            <a:spLocks noGrp="1"/>
          </p:cNvSpPr>
          <p:nvPr>
            <p:ph type="sldNum" sz="quarter" idx="12"/>
          </p:nvPr>
        </p:nvSpPr>
        <p:spPr/>
        <p:txBody>
          <a:bodyPr/>
          <a:lstStyle/>
          <a:p>
            <a:pPr fontAlgn="base">
              <a:spcBef>
                <a:spcPct val="0"/>
              </a:spcBef>
              <a:spcAft>
                <a:spcPct val="0"/>
              </a:spcAft>
            </a:pPr>
            <a:fld id="{B33E1221-45F9-4D98-AE11-EA2224D24200}" type="slidenum">
              <a:rPr lang="pt-BR" altLang="pt-BR" smtClean="0">
                <a:ea typeface="ＭＳ Ｐゴシック" pitchFamily="34" charset="-128"/>
              </a:rPr>
              <a:pPr fontAlgn="base">
                <a:spcBef>
                  <a:spcPct val="0"/>
                </a:spcBef>
                <a:spcAft>
                  <a:spcPct val="0"/>
                </a:spcAft>
              </a:pPr>
              <a:t>8</a:t>
            </a:fld>
            <a:endParaRPr lang="pt-BR" altLang="pt-BR" dirty="0">
              <a:ea typeface="ＭＳ Ｐゴシック" pitchFamily="34" charset="-128"/>
            </a:endParaRPr>
          </a:p>
        </p:txBody>
      </p:sp>
      <p:sp>
        <p:nvSpPr>
          <p:cNvPr id="2" name="CaixaDeTexto 1">
            <a:extLst>
              <a:ext uri="{FF2B5EF4-FFF2-40B4-BE49-F238E27FC236}">
                <a16:creationId xmlns:a16="http://schemas.microsoft.com/office/drawing/2014/main" id="{8EC08D3E-CBBF-A110-5F08-ED3F204717D2}"/>
              </a:ext>
            </a:extLst>
          </p:cNvPr>
          <p:cNvSpPr txBox="1"/>
          <p:nvPr/>
        </p:nvSpPr>
        <p:spPr>
          <a:xfrm>
            <a:off x="248271" y="4738576"/>
            <a:ext cx="3051798" cy="215444"/>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r>
              <a:rPr lang="pt-BR" sz="800" dirty="0"/>
              <a:t>Data de publicação: 07/04/2023</a:t>
            </a:r>
          </a:p>
        </p:txBody>
      </p:sp>
      <p:sp>
        <p:nvSpPr>
          <p:cNvPr id="5" name="CaixaDeTexto 4">
            <a:extLst>
              <a:ext uri="{FF2B5EF4-FFF2-40B4-BE49-F238E27FC236}">
                <a16:creationId xmlns:a16="http://schemas.microsoft.com/office/drawing/2014/main" id="{4ED9945B-820A-EB71-874B-1ADBF7D0832F}"/>
              </a:ext>
            </a:extLst>
          </p:cNvPr>
          <p:cNvSpPr txBox="1"/>
          <p:nvPr/>
        </p:nvSpPr>
        <p:spPr>
          <a:xfrm>
            <a:off x="347134" y="272620"/>
            <a:ext cx="7590398" cy="707886"/>
          </a:xfrm>
          <a:prstGeom prst="rect">
            <a:avLst/>
          </a:prstGeom>
          <a:noFill/>
        </p:spPr>
        <p:txBody>
          <a:bodyPr wrap="square" rtlCol="0">
            <a:spAutoFit/>
          </a:bodyPr>
          <a:lstStyle/>
          <a:p>
            <a:r>
              <a:rPr lang="pt-BR" sz="2400" b="1" dirty="0">
                <a:solidFill>
                  <a:schemeClr val="tx1">
                    <a:lumMod val="75000"/>
                    <a:lumOff val="25000"/>
                  </a:schemeClr>
                </a:solidFill>
                <a:latin typeface="Montserrat" panose="00000500000000000000" pitchFamily="2" charset="0"/>
              </a:rPr>
              <a:t>Risco Cibernético</a:t>
            </a:r>
          </a:p>
          <a:p>
            <a:r>
              <a:rPr lang="pt-BR" sz="1600" dirty="0">
                <a:solidFill>
                  <a:schemeClr val="bg1">
                    <a:lumMod val="50000"/>
                  </a:schemeClr>
                </a:solidFill>
                <a:latin typeface="Montserrat" panose="00000500000000000000" pitchFamily="2" charset="0"/>
              </a:rPr>
              <a:t>Caso real de notificação de alerta preventivo do CIC</a:t>
            </a:r>
          </a:p>
        </p:txBody>
      </p:sp>
      <p:pic>
        <p:nvPicPr>
          <p:cNvPr id="10" name="Imagem 9">
            <a:extLst>
              <a:ext uri="{FF2B5EF4-FFF2-40B4-BE49-F238E27FC236}">
                <a16:creationId xmlns:a16="http://schemas.microsoft.com/office/drawing/2014/main" id="{2C472D45-592A-CFCE-96B9-96F647BC39B0}"/>
              </a:ext>
            </a:extLst>
          </p:cNvPr>
          <p:cNvPicPr>
            <a:picLocks noChangeAspect="1"/>
          </p:cNvPicPr>
          <p:nvPr/>
        </p:nvPicPr>
        <p:blipFill>
          <a:blip r:embed="rId3"/>
          <a:stretch>
            <a:fillRect/>
          </a:stretch>
        </p:blipFill>
        <p:spPr>
          <a:xfrm>
            <a:off x="6228206" y="1029228"/>
            <a:ext cx="1343356" cy="486966"/>
          </a:xfrm>
          <a:prstGeom prst="rect">
            <a:avLst/>
          </a:prstGeom>
        </p:spPr>
      </p:pic>
      <p:grpSp>
        <p:nvGrpSpPr>
          <p:cNvPr id="16" name="Agrupar 15">
            <a:extLst>
              <a:ext uri="{FF2B5EF4-FFF2-40B4-BE49-F238E27FC236}">
                <a16:creationId xmlns:a16="http://schemas.microsoft.com/office/drawing/2014/main" id="{BCE98806-2493-2FDE-06FC-F27A996A64EC}"/>
              </a:ext>
            </a:extLst>
          </p:cNvPr>
          <p:cNvGrpSpPr/>
          <p:nvPr/>
        </p:nvGrpSpPr>
        <p:grpSpPr>
          <a:xfrm>
            <a:off x="4463672" y="2615609"/>
            <a:ext cx="455462" cy="455462"/>
            <a:chOff x="4501260" y="2552700"/>
            <a:chExt cx="581280" cy="581280"/>
          </a:xfrm>
        </p:grpSpPr>
        <p:sp>
          <p:nvSpPr>
            <p:cNvPr id="15" name="Elipse 14">
              <a:extLst>
                <a:ext uri="{FF2B5EF4-FFF2-40B4-BE49-F238E27FC236}">
                  <a16:creationId xmlns:a16="http://schemas.microsoft.com/office/drawing/2014/main" id="{32882896-D7D5-D3C3-D72A-DD0D08B8B857}"/>
                </a:ext>
              </a:extLst>
            </p:cNvPr>
            <p:cNvSpPr/>
            <p:nvPr/>
          </p:nvSpPr>
          <p:spPr bwMode="auto">
            <a:xfrm>
              <a:off x="4501260" y="2552700"/>
              <a:ext cx="581280" cy="581280"/>
            </a:xfrm>
            <a:prstGeom prst="ellipse">
              <a:avLst/>
            </a:prstGeom>
            <a:solidFill>
              <a:srgbClr val="ED7D31"/>
            </a:solidFill>
            <a:ln>
              <a:noFill/>
              <a:headEnd/>
              <a:tailEnd/>
            </a:ln>
            <a:effectLst>
              <a:outerShdw blurRad="40000" dist="38100" dir="5400000" sx="102000" sy="102000" rotWithShape="0">
                <a:srgbClr val="000000">
                  <a:alpha val="14000"/>
                </a:srgbClr>
              </a:outerShdw>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pt-BR"/>
            </a:p>
          </p:txBody>
        </p:sp>
        <p:pic>
          <p:nvPicPr>
            <p:cNvPr id="14" name="Imagem 13">
              <a:extLst>
                <a:ext uri="{FF2B5EF4-FFF2-40B4-BE49-F238E27FC236}">
                  <a16:creationId xmlns:a16="http://schemas.microsoft.com/office/drawing/2014/main" id="{FE4D72FF-6A12-F60E-2C0A-DA309796CC2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flipV="1">
              <a:off x="4601700" y="2631630"/>
              <a:ext cx="423420" cy="423420"/>
            </a:xfrm>
            <a:prstGeom prst="rect">
              <a:avLst/>
            </a:prstGeom>
          </p:spPr>
        </p:pic>
      </p:grpSp>
      <p:sp>
        <p:nvSpPr>
          <p:cNvPr id="17" name="Retângulo: Cantos Arredondados 16">
            <a:extLst>
              <a:ext uri="{FF2B5EF4-FFF2-40B4-BE49-F238E27FC236}">
                <a16:creationId xmlns:a16="http://schemas.microsoft.com/office/drawing/2014/main" id="{EC01757D-6D41-5537-C41F-71ED7A123F10}"/>
              </a:ext>
            </a:extLst>
          </p:cNvPr>
          <p:cNvSpPr/>
          <p:nvPr/>
        </p:nvSpPr>
        <p:spPr>
          <a:xfrm>
            <a:off x="5082540" y="1530762"/>
            <a:ext cx="3650334" cy="3112122"/>
          </a:xfrm>
          <a:prstGeom prst="roundRect">
            <a:avLst>
              <a:gd name="adj" fmla="val 486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sp>
        <p:nvSpPr>
          <p:cNvPr id="12" name="CaixaDeTexto 11">
            <a:extLst>
              <a:ext uri="{FF2B5EF4-FFF2-40B4-BE49-F238E27FC236}">
                <a16:creationId xmlns:a16="http://schemas.microsoft.com/office/drawing/2014/main" id="{39B4A485-2CA6-EE65-FC03-2E8A1B1801C0}"/>
              </a:ext>
            </a:extLst>
          </p:cNvPr>
          <p:cNvSpPr txBox="1"/>
          <p:nvPr/>
        </p:nvSpPr>
        <p:spPr>
          <a:xfrm>
            <a:off x="5146158" y="1619084"/>
            <a:ext cx="3586716" cy="2879009"/>
          </a:xfrm>
          <a:prstGeom prst="rect">
            <a:avLst/>
          </a:prstGeom>
          <a:noFill/>
        </p:spPr>
        <p:txBody>
          <a:bodyPr wrap="square" rtlCol="0">
            <a:noAutofit/>
          </a:bodyPr>
          <a:lstStyle/>
          <a:p>
            <a:r>
              <a:rPr lang="pt-BR" sz="600" dirty="0"/>
              <a:t>URL : </a:t>
            </a:r>
            <a:r>
              <a:rPr lang="pt-BR" sz="600" dirty="0" err="1"/>
              <a:t>https</a:t>
            </a:r>
            <a:r>
              <a:rPr lang="pt-BR" sz="700" dirty="0" err="1">
                <a:effectLst/>
              </a:rPr>
              <a:t>URL</a:t>
            </a:r>
            <a:r>
              <a:rPr lang="pt-BR" sz="700" dirty="0">
                <a:effectLst/>
              </a:rPr>
              <a:t> : </a:t>
            </a:r>
            <a:r>
              <a:rPr lang="pt-BR" sz="700" u="sng" dirty="0">
                <a:effectLst/>
                <a:hlinkClick r:id="rId6"/>
              </a:rPr>
              <a:t>https://cic.cnseg.org.br/events/view/1377</a:t>
            </a:r>
            <a:r>
              <a:rPr lang="pt-BR" sz="700" dirty="0">
                <a:effectLst/>
              </a:rPr>
              <a:t> </a:t>
            </a:r>
            <a:br>
              <a:rPr lang="pt-BR" sz="700" dirty="0">
                <a:effectLst/>
              </a:rPr>
            </a:br>
            <a:r>
              <a:rPr lang="pt-BR" sz="700" dirty="0">
                <a:effectLst/>
              </a:rPr>
              <a:t>ID do Evento : 1377 </a:t>
            </a:r>
            <a:br>
              <a:rPr lang="pt-BR" sz="700" dirty="0">
                <a:effectLst/>
              </a:rPr>
            </a:br>
            <a:r>
              <a:rPr lang="pt-BR" sz="700" dirty="0">
                <a:effectLst/>
              </a:rPr>
              <a:t>Data : 2023-04-10 </a:t>
            </a:r>
            <a:br>
              <a:rPr lang="pt-BR" sz="700" dirty="0">
                <a:effectLst/>
              </a:rPr>
            </a:br>
            <a:r>
              <a:rPr lang="pt-BR" sz="700" dirty="0">
                <a:effectLst/>
              </a:rPr>
              <a:t>Reportado por : CNSEG Proprietário local do evento : CNSEG </a:t>
            </a:r>
            <a:br>
              <a:rPr lang="pt-BR" sz="700" dirty="0">
                <a:effectLst/>
              </a:rPr>
            </a:br>
            <a:r>
              <a:rPr lang="pt-BR" sz="700" dirty="0">
                <a:effectLst/>
              </a:rPr>
              <a:t>Distribuição: </a:t>
            </a:r>
            <a:r>
              <a:rPr lang="pt-BR" sz="700" dirty="0" err="1">
                <a:effectLst/>
              </a:rPr>
              <a:t>This</a:t>
            </a:r>
            <a:r>
              <a:rPr lang="pt-BR" sz="700" dirty="0">
                <a:effectLst/>
              </a:rPr>
              <a:t> </a:t>
            </a:r>
            <a:r>
              <a:rPr lang="pt-BR" sz="700" dirty="0" err="1">
                <a:effectLst/>
              </a:rPr>
              <a:t>community</a:t>
            </a:r>
            <a:r>
              <a:rPr lang="pt-BR" sz="700" dirty="0">
                <a:effectLst/>
              </a:rPr>
              <a:t> </a:t>
            </a:r>
            <a:r>
              <a:rPr lang="pt-BR" sz="700" dirty="0" err="1">
                <a:effectLst/>
              </a:rPr>
              <a:t>only</a:t>
            </a:r>
            <a:r>
              <a:rPr lang="pt-BR" sz="700" dirty="0">
                <a:effectLst/>
              </a:rPr>
              <a:t> </a:t>
            </a:r>
            <a:br>
              <a:rPr lang="pt-BR" sz="700" dirty="0">
                <a:effectLst/>
              </a:rPr>
            </a:br>
            <a:r>
              <a:rPr lang="pt-BR" sz="700" dirty="0" err="1">
                <a:effectLst/>
              </a:rPr>
              <a:t>Tags</a:t>
            </a:r>
            <a:r>
              <a:rPr lang="pt-BR" sz="700" dirty="0">
                <a:effectLst/>
              </a:rPr>
              <a:t>: CNSEG, </a:t>
            </a:r>
            <a:r>
              <a:rPr lang="pt-BR" sz="700" dirty="0" err="1">
                <a:effectLst/>
              </a:rPr>
              <a:t>CNSEG:Alerta</a:t>
            </a:r>
            <a:r>
              <a:rPr lang="pt-BR" sz="700" dirty="0">
                <a:effectLst/>
              </a:rPr>
              <a:t> </a:t>
            </a:r>
            <a:br>
              <a:rPr lang="pt-BR" sz="700" dirty="0">
                <a:effectLst/>
              </a:rPr>
            </a:br>
            <a:r>
              <a:rPr lang="pt-BR" sz="700" dirty="0" err="1">
                <a:effectLst/>
              </a:rPr>
              <a:t>Nivel</a:t>
            </a:r>
            <a:r>
              <a:rPr lang="pt-BR" sz="700" dirty="0">
                <a:effectLst/>
              </a:rPr>
              <a:t> de Ameaça: High </a:t>
            </a:r>
            <a:br>
              <a:rPr lang="pt-BR" sz="700" dirty="0">
                <a:effectLst/>
              </a:rPr>
            </a:br>
            <a:r>
              <a:rPr lang="pt-BR" sz="700" dirty="0">
                <a:effectLst/>
              </a:rPr>
              <a:t>Análise : </a:t>
            </a:r>
            <a:r>
              <a:rPr lang="pt-BR" sz="700" dirty="0" err="1">
                <a:effectLst/>
              </a:rPr>
              <a:t>Initial</a:t>
            </a:r>
            <a:r>
              <a:rPr lang="pt-BR" sz="700" dirty="0">
                <a:effectLst/>
              </a:rPr>
              <a:t> </a:t>
            </a:r>
            <a:br>
              <a:rPr lang="pt-BR" sz="700" dirty="0">
                <a:effectLst/>
              </a:rPr>
            </a:br>
            <a:r>
              <a:rPr lang="pt-BR" sz="700" dirty="0">
                <a:effectLst/>
              </a:rPr>
              <a:t>Descrição : [ALERTA] Apple zero-</a:t>
            </a:r>
            <a:r>
              <a:rPr lang="pt-BR" sz="700" dirty="0" err="1">
                <a:effectLst/>
              </a:rPr>
              <a:t>day</a:t>
            </a:r>
            <a:r>
              <a:rPr lang="pt-BR" sz="700" dirty="0">
                <a:effectLst/>
              </a:rPr>
              <a:t> explorado; Novo </a:t>
            </a:r>
            <a:r>
              <a:rPr lang="pt-BR" sz="700" dirty="0" err="1">
                <a:effectLst/>
              </a:rPr>
              <a:t>ransomware</a:t>
            </a:r>
            <a:r>
              <a:rPr lang="pt-BR" sz="700" dirty="0">
                <a:effectLst/>
              </a:rPr>
              <a:t> "Money </a:t>
            </a:r>
            <a:r>
              <a:rPr lang="pt-BR" sz="700" dirty="0" err="1">
                <a:effectLst/>
              </a:rPr>
              <a:t>Message</a:t>
            </a:r>
            <a:r>
              <a:rPr lang="pt-BR" sz="700" dirty="0">
                <a:effectLst/>
              </a:rPr>
              <a:t>" </a:t>
            </a:r>
            <a:br>
              <a:rPr lang="pt-BR" sz="700" dirty="0">
                <a:effectLst/>
              </a:rPr>
            </a:br>
            <a:r>
              <a:rPr lang="pt-BR" sz="700" dirty="0">
                <a:effectLst/>
              </a:rPr>
              <a:t>Atributos (* indica um atributo novo ou modificado desde a última atualização): </a:t>
            </a:r>
            <a:br>
              <a:rPr lang="pt-BR" sz="700" dirty="0">
                <a:effectLst/>
              </a:rPr>
            </a:br>
            <a:br>
              <a:rPr lang="pt-BR" sz="700" dirty="0">
                <a:effectLst/>
              </a:rPr>
            </a:br>
            <a:r>
              <a:rPr lang="pt-BR" sz="600" dirty="0" err="1">
                <a:effectLst/>
              </a:rPr>
              <a:t>External</a:t>
            </a:r>
            <a:r>
              <a:rPr lang="pt-BR" sz="600" dirty="0">
                <a:effectLst/>
              </a:rPr>
              <a:t> </a:t>
            </a:r>
            <a:r>
              <a:rPr lang="pt-BR" sz="600" dirty="0" err="1">
                <a:effectLst/>
              </a:rPr>
              <a:t>analysis</a:t>
            </a:r>
            <a:r>
              <a:rPr lang="pt-BR" sz="600" dirty="0">
                <a:effectLst/>
              </a:rPr>
              <a:t>/</a:t>
            </a:r>
            <a:r>
              <a:rPr lang="pt-BR" sz="600" dirty="0" err="1">
                <a:effectLst/>
              </a:rPr>
              <a:t>url</a:t>
            </a:r>
            <a:r>
              <a:rPr lang="pt-BR" sz="600" dirty="0">
                <a:effectLst/>
              </a:rPr>
              <a:t> : hxxps://cybersecuritynews[.]com/apple-zero-days/ </a:t>
            </a:r>
            <a:br>
              <a:rPr lang="pt-BR" sz="600" dirty="0">
                <a:effectLst/>
              </a:rPr>
            </a:br>
            <a:r>
              <a:rPr lang="pt-BR" sz="600" dirty="0" err="1">
                <a:effectLst/>
              </a:rPr>
              <a:t>External</a:t>
            </a:r>
            <a:r>
              <a:rPr lang="pt-BR" sz="600" dirty="0">
                <a:effectLst/>
              </a:rPr>
              <a:t> </a:t>
            </a:r>
            <a:r>
              <a:rPr lang="pt-BR" sz="600" dirty="0" err="1">
                <a:effectLst/>
              </a:rPr>
              <a:t>analysis</a:t>
            </a:r>
            <a:r>
              <a:rPr lang="pt-BR" sz="600" dirty="0">
                <a:effectLst/>
              </a:rPr>
              <a:t>/</a:t>
            </a:r>
            <a:r>
              <a:rPr lang="pt-BR" sz="600" dirty="0" err="1">
                <a:effectLst/>
              </a:rPr>
              <a:t>url</a:t>
            </a:r>
            <a:r>
              <a:rPr lang="pt-BR" sz="600" dirty="0">
                <a:effectLst/>
              </a:rPr>
              <a:t> : hxxps://cybersecuritynews[.]com/money-message-ransomware/ </a:t>
            </a:r>
            <a:br>
              <a:rPr lang="pt-BR" sz="600" dirty="0">
                <a:effectLst/>
              </a:rPr>
            </a:br>
            <a:r>
              <a:rPr lang="pt-BR" sz="600" dirty="0">
                <a:effectLst/>
              </a:rPr>
              <a:t>Other/</a:t>
            </a:r>
            <a:r>
              <a:rPr lang="pt-BR" sz="600" dirty="0" err="1">
                <a:effectLst/>
              </a:rPr>
              <a:t>comment</a:t>
            </a:r>
            <a:r>
              <a:rPr lang="pt-BR" sz="600" dirty="0">
                <a:effectLst/>
              </a:rPr>
              <a:t> : Apple revela ter descoberto duas vulnerabilidades de segurança em seus sistemas operacionais que estão sendo exploradas ativamente por hackers. Os bugs permitem que os invasores controlem completamente os dispositivos, incluindo iPhones, </a:t>
            </a:r>
            <a:r>
              <a:rPr lang="pt-BR" sz="600" dirty="0" err="1">
                <a:effectLst/>
              </a:rPr>
              <a:t>iPads</a:t>
            </a:r>
            <a:r>
              <a:rPr lang="pt-BR" sz="600" dirty="0">
                <a:effectLst/>
              </a:rPr>
              <a:t> e Macs. A empresa divulgou um comunicado urgente pedindo aos usuários que atualizem seus sistemas imediatamente para a versão mais recente. Especialistas em segurança alertam que os ataques podem ser parte de uma campanha mais ampla de espionagem cibernética. A descoberta das vulnerabilidades foi resultado de uma colaboração entre a Apple e o pesquisador de segurança Ivan </a:t>
            </a:r>
            <a:r>
              <a:rPr lang="pt-BR" sz="600" dirty="0" err="1">
                <a:effectLst/>
              </a:rPr>
              <a:t>Krstić</a:t>
            </a:r>
            <a:r>
              <a:rPr lang="pt-BR" sz="600" dirty="0">
                <a:effectLst/>
              </a:rPr>
              <a:t>. As falhas, denominadas CVE-2021-30858 e CVE-2021-30860, foram encontradas no mecanismo de processamento de imagem da empresa. A Apple lançou uma atualização de segurança para corrigir a vulnerabilidade e recomendou que os usuários atualizem seus dispositivos imediatamente. - O </a:t>
            </a:r>
            <a:r>
              <a:rPr lang="pt-BR" sz="600" dirty="0" err="1">
                <a:effectLst/>
              </a:rPr>
              <a:t>ransomware</a:t>
            </a:r>
            <a:r>
              <a:rPr lang="pt-BR" sz="600" dirty="0">
                <a:effectLst/>
              </a:rPr>
              <a:t> "Money </a:t>
            </a:r>
            <a:r>
              <a:rPr lang="pt-BR" sz="600" dirty="0" err="1">
                <a:effectLst/>
              </a:rPr>
              <a:t>Message</a:t>
            </a:r>
            <a:r>
              <a:rPr lang="pt-BR" sz="600" dirty="0">
                <a:effectLst/>
              </a:rPr>
              <a:t>" foi descoberto como uma nova ameaça que ameaça as vítimas com o vazamento de seus dados confidenciais, caso se recusem a pagar o resgate. O </a:t>
            </a:r>
            <a:r>
              <a:rPr lang="pt-BR" sz="600" dirty="0" err="1">
                <a:effectLst/>
              </a:rPr>
              <a:t>ransomware</a:t>
            </a:r>
            <a:r>
              <a:rPr lang="pt-BR" sz="600" dirty="0">
                <a:effectLst/>
              </a:rPr>
              <a:t> é distribuído por meio de e-mails de </a:t>
            </a:r>
            <a:r>
              <a:rPr lang="pt-BR" sz="600" dirty="0" err="1">
                <a:effectLst/>
              </a:rPr>
              <a:t>phishing</a:t>
            </a:r>
            <a:r>
              <a:rPr lang="pt-BR" sz="600" dirty="0">
                <a:effectLst/>
              </a:rPr>
              <a:t> e pode se espalhar por redes corporativas. A equipe de segurança da Microsoft lançou uma atualização de segurança para proteger seus clientes contra essa ameaça. </a:t>
            </a:r>
            <a:endParaRPr lang="pt-BR" sz="700" dirty="0">
              <a:effectLst/>
              <a:latin typeface="Calibri" panose="020F0502020204030204" pitchFamily="34" charset="0"/>
              <a:ea typeface="Calibri" panose="020F0502020204030204" pitchFamily="34" charset="0"/>
            </a:endParaRPr>
          </a:p>
        </p:txBody>
      </p:sp>
      <p:pic>
        <p:nvPicPr>
          <p:cNvPr id="9" name="Imagem 8">
            <a:extLst>
              <a:ext uri="{FF2B5EF4-FFF2-40B4-BE49-F238E27FC236}">
                <a16:creationId xmlns:a16="http://schemas.microsoft.com/office/drawing/2014/main" id="{F614694D-81BD-DEFC-9628-A40BC8DEE1EA}"/>
              </a:ext>
            </a:extLst>
          </p:cNvPr>
          <p:cNvPicPr>
            <a:picLocks noChangeAspect="1"/>
          </p:cNvPicPr>
          <p:nvPr/>
        </p:nvPicPr>
        <p:blipFill rotWithShape="1">
          <a:blip r:embed="rId7"/>
          <a:srcRect l="7654" r="7654" b="11254"/>
          <a:stretch/>
        </p:blipFill>
        <p:spPr>
          <a:xfrm>
            <a:off x="525833" y="2257920"/>
            <a:ext cx="3832057" cy="2247544"/>
          </a:xfrm>
          <a:prstGeom prst="rect">
            <a:avLst/>
          </a:prstGeom>
        </p:spPr>
      </p:pic>
      <p:sp>
        <p:nvSpPr>
          <p:cNvPr id="11" name="CaixaDeTexto 10">
            <a:extLst>
              <a:ext uri="{FF2B5EF4-FFF2-40B4-BE49-F238E27FC236}">
                <a16:creationId xmlns:a16="http://schemas.microsoft.com/office/drawing/2014/main" id="{60604F65-4C37-8896-A04C-8E605AE2C9A3}"/>
              </a:ext>
            </a:extLst>
          </p:cNvPr>
          <p:cNvSpPr txBox="1"/>
          <p:nvPr/>
        </p:nvSpPr>
        <p:spPr>
          <a:xfrm>
            <a:off x="525832" y="1141475"/>
            <a:ext cx="3832057" cy="553998"/>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pPr algn="l"/>
            <a:r>
              <a:rPr lang="en-US" sz="1400" b="1" i="0" dirty="0">
                <a:solidFill>
                  <a:srgbClr val="333333"/>
                </a:solidFill>
                <a:effectLst/>
                <a:latin typeface="Georgia" panose="02040502050405020303" pitchFamily="18" charset="0"/>
              </a:rPr>
              <a:t>Apple fixes two zero-days exploited to hack iPhones and Macs</a:t>
            </a:r>
            <a:br>
              <a:rPr lang="en-US" sz="500" b="0" i="0" dirty="0">
                <a:solidFill>
                  <a:srgbClr val="333333"/>
                </a:solidFill>
                <a:effectLst/>
                <a:latin typeface="roboto" panose="02000000000000000000" pitchFamily="2" charset="0"/>
              </a:rPr>
            </a:br>
            <a:endParaRPr lang="pt-BR" sz="200" dirty="0"/>
          </a:p>
        </p:txBody>
      </p:sp>
      <p:sp>
        <p:nvSpPr>
          <p:cNvPr id="13" name="CaixaDeTexto 12">
            <a:extLst>
              <a:ext uri="{FF2B5EF4-FFF2-40B4-BE49-F238E27FC236}">
                <a16:creationId xmlns:a16="http://schemas.microsoft.com/office/drawing/2014/main" id="{BB9BA628-BFDE-5C46-B0DE-5BBFCE4815D3}"/>
              </a:ext>
            </a:extLst>
          </p:cNvPr>
          <p:cNvSpPr txBox="1"/>
          <p:nvPr/>
        </p:nvSpPr>
        <p:spPr>
          <a:xfrm>
            <a:off x="525832" y="1640743"/>
            <a:ext cx="3832057" cy="584775"/>
          </a:xfrm>
          <a:prstGeom prst="rect">
            <a:avLst/>
          </a:prstGeom>
          <a:noFill/>
        </p:spPr>
        <p:txBody>
          <a:bodyPr wrap="square" rtlCol="0">
            <a:spAutoFit/>
          </a:bodyPr>
          <a:lstStyle>
            <a:defPPr>
              <a:defRPr lang="en-US"/>
            </a:defPPr>
            <a:lvl1pPr>
              <a:defRPr sz="1050">
                <a:solidFill>
                  <a:schemeClr val="bg1">
                    <a:lumMod val="50000"/>
                  </a:schemeClr>
                </a:solidFill>
                <a:latin typeface="Montserrat" panose="00000500000000000000" pitchFamily="2" charset="0"/>
              </a:defRPr>
            </a:lvl1pPr>
          </a:lstStyle>
          <a:p>
            <a:pPr algn="l"/>
            <a:r>
              <a:rPr lang="en-US" sz="1000" b="0" i="0" dirty="0">
                <a:solidFill>
                  <a:srgbClr val="070707"/>
                </a:solidFill>
                <a:effectLst/>
                <a:latin typeface="Georgia" panose="02040502050405020303" pitchFamily="18" charset="0"/>
              </a:rPr>
              <a:t>Apple has released emergency security updates to address two new zero-day vulnerabilities exploited in attacks to compromise iPhones, Macs, and iPads.</a:t>
            </a:r>
            <a:br>
              <a:rPr lang="en-US" sz="500" b="0" i="0" dirty="0">
                <a:solidFill>
                  <a:srgbClr val="333333"/>
                </a:solidFill>
                <a:effectLst/>
                <a:latin typeface="roboto" panose="02000000000000000000" pitchFamily="2" charset="0"/>
              </a:rPr>
            </a:br>
            <a:endParaRPr lang="pt-BR" sz="200" dirty="0"/>
          </a:p>
        </p:txBody>
      </p:sp>
    </p:spTree>
    <p:extLst>
      <p:ext uri="{BB962C8B-B14F-4D97-AF65-F5344CB8AC3E}">
        <p14:creationId xmlns:p14="http://schemas.microsoft.com/office/powerpoint/2010/main" val="41648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1_Design padrã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40000"/>
            <a:lumOff val="60000"/>
          </a:schemeClr>
        </a:solidFill>
        <a:ln>
          <a:noFill/>
          <a:headEnd/>
          <a:tailEnd/>
        </a:ln>
        <a:effectLst>
          <a:outerShdw blurRad="40000" dist="38100" dir="5400000" sx="102000" sy="102000" rotWithShape="0">
            <a:srgbClr val="000000">
              <a:alpha val="14000"/>
            </a:srgbClr>
          </a:outerShdw>
        </a:effectLst>
      </a:spPr>
      <a:bodyPr wrap="none" anchor="ctr"/>
      <a:lstStyle>
        <a:defPPr algn="ctr">
          <a:defRPr/>
        </a:defPPr>
      </a:lstStyle>
      <a:style>
        <a:lnRef idx="1">
          <a:schemeClr val="dk1"/>
        </a:lnRef>
        <a:fillRef idx="2">
          <a:schemeClr val="dk1"/>
        </a:fillRef>
        <a:effectRef idx="1">
          <a:schemeClr val="dk1"/>
        </a:effectRef>
        <a:fontRef idx="minor">
          <a:schemeClr val="dk1"/>
        </a:fontRef>
      </a:style>
    </a:sp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25383</TotalTime>
  <Words>1531</Words>
  <Application>Microsoft Office PowerPoint</Application>
  <PresentationFormat>Apresentação na tela (16:9)</PresentationFormat>
  <Paragraphs>100</Paragraphs>
  <Slides>8</Slides>
  <Notes>5</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8</vt:i4>
      </vt:variant>
    </vt:vector>
  </HeadingPairs>
  <TitlesOfParts>
    <vt:vector size="19" baseType="lpstr">
      <vt:lpstr>Arial</vt:lpstr>
      <vt:lpstr>Calibri</vt:lpstr>
      <vt:lpstr>Courier New</vt:lpstr>
      <vt:lpstr>Encode Sans</vt:lpstr>
      <vt:lpstr>Georgia</vt:lpstr>
      <vt:lpstr>Leelawadee</vt:lpstr>
      <vt:lpstr>Montserrat</vt:lpstr>
      <vt:lpstr>Montserrat Black</vt:lpstr>
      <vt:lpstr>Montserrat SemiBold</vt:lpstr>
      <vt:lpstr>roboto</vt:lpstr>
      <vt:lpstr>1_Design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Juliana Gomes Cardim / DISERV</cp:lastModifiedBy>
  <cp:revision>917</cp:revision>
  <cp:lastPrinted>2018-04-17T19:50:10Z</cp:lastPrinted>
  <dcterms:created xsi:type="dcterms:W3CDTF">2018-04-12T16:41:15Z</dcterms:created>
  <dcterms:modified xsi:type="dcterms:W3CDTF">2023-04-13T22:02:24Z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2021-04-23T15:03:34Z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24e48b13-1bd3-44d8-90b7-e4432a8e21af</vt:lpwstr>
  </property>
  <property fmtid="{D5CDD505-2E9C-101B-9397-08002B2CF9AE}" pid="8" name="MSIP_Label_ea60d57e-af5b-4752-ac57-3e4f28ca11dc_ContentBits">
    <vt:lpwstr>0</vt:lpwstr>
  </property>
</Properties>
</file>